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3"/>
  </p:notesMasterIdLst>
  <p:sldIdLst>
    <p:sldId id="328" r:id="rId2"/>
    <p:sldId id="283" r:id="rId3"/>
    <p:sldId id="293" r:id="rId4"/>
    <p:sldId id="290" r:id="rId5"/>
    <p:sldId id="284" r:id="rId6"/>
    <p:sldId id="257" r:id="rId7"/>
    <p:sldId id="258" r:id="rId8"/>
    <p:sldId id="259" r:id="rId9"/>
    <p:sldId id="261" r:id="rId10"/>
    <p:sldId id="294" r:id="rId11"/>
    <p:sldId id="263" r:id="rId12"/>
    <p:sldId id="295" r:id="rId13"/>
    <p:sldId id="297" r:id="rId14"/>
    <p:sldId id="299" r:id="rId15"/>
    <p:sldId id="300" r:id="rId16"/>
    <p:sldId id="265" r:id="rId17"/>
    <p:sldId id="267" r:id="rId18"/>
    <p:sldId id="268" r:id="rId19"/>
    <p:sldId id="269" r:id="rId20"/>
    <p:sldId id="302" r:id="rId21"/>
    <p:sldId id="301" r:id="rId22"/>
    <p:sldId id="303" r:id="rId23"/>
    <p:sldId id="304" r:id="rId24"/>
    <p:sldId id="306" r:id="rId25"/>
    <p:sldId id="305" r:id="rId26"/>
    <p:sldId id="307" r:id="rId27"/>
    <p:sldId id="308" r:id="rId28"/>
    <p:sldId id="310" r:id="rId29"/>
    <p:sldId id="311" r:id="rId30"/>
    <p:sldId id="309" r:id="rId31"/>
    <p:sldId id="329" r:id="rId32"/>
    <p:sldId id="330" r:id="rId33"/>
    <p:sldId id="315" r:id="rId34"/>
    <p:sldId id="273" r:id="rId35"/>
    <p:sldId id="316" r:id="rId36"/>
    <p:sldId id="317" r:id="rId37"/>
    <p:sldId id="318" r:id="rId38"/>
    <p:sldId id="319" r:id="rId39"/>
    <p:sldId id="322" r:id="rId40"/>
    <p:sldId id="320" r:id="rId41"/>
    <p:sldId id="32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CCFF"/>
    <a:srgbClr val="66FFFF"/>
    <a:srgbClr val="FFFFFF"/>
    <a:srgbClr val="CCFFFF"/>
    <a:srgbClr val="FFFF66"/>
    <a:srgbClr val="CCFF99"/>
    <a:srgbClr val="FF3300"/>
    <a:srgbClr val="CCFFCC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9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2200" b="1" i="0" baseline="0" dirty="0" smtClean="0">
                <a:latin typeface="Times New Roman" pitchFamily="18" charset="0"/>
                <a:cs typeface="Times New Roman" pitchFamily="18" charset="0"/>
              </a:rPr>
              <a:t>Ем </a:t>
            </a:r>
            <a:r>
              <a:rPr lang="ru-RU" sz="2200" b="1" i="0" baseline="0" dirty="0" err="1" smtClean="0">
                <a:latin typeface="Times New Roman" pitchFamily="18" charset="0"/>
                <a:cs typeface="Times New Roman" pitchFamily="18" charset="0"/>
              </a:rPr>
              <a:t>қабылдаған балалар</a:t>
            </a:r>
            <a:r>
              <a:rPr lang="ru-RU" sz="2200" b="1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b="1" i="0" baseline="0" dirty="0" smtClean="0">
                <a:latin typeface="Times New Roman" pitchFamily="18" charset="0"/>
                <a:cs typeface="Times New Roman" pitchFamily="18" charset="0"/>
              </a:rPr>
              <a:t>саны 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2989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375510432622909"/>
          <c:y val="4.0740455593195016E-2"/>
        </c:manualLayout>
      </c:layout>
      <c:spPr>
        <a:ln>
          <a:solidFill>
            <a:schemeClr val="bg1"/>
          </a:solidFill>
        </a:ln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spPr>
              <a:solidFill>
                <a:srgbClr val="66FF66"/>
              </a:solidFill>
            </c:spPr>
          </c:dPt>
          <c:dPt>
            <c:idx val="1"/>
            <c:spPr>
              <a:solidFill>
                <a:srgbClr val="FF66FF"/>
              </a:solidFill>
            </c:spPr>
          </c:dPt>
          <c:dPt>
            <c:idx val="2"/>
            <c:spPr>
              <a:solidFill>
                <a:srgbClr val="CCFFFF"/>
              </a:solidFill>
            </c:spPr>
          </c:dPt>
          <c:dLbls>
            <c:dLbl>
              <c:idx val="0"/>
              <c:numFmt formatCode="#&quot; &quot;?/?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8.0029658307325668E-2"/>
                  <c:y val="5.3861390296480884E-2"/>
                </c:manualLayout>
              </c:layout>
              <c:showVal val="1"/>
            </c:dLbl>
            <c:dLbl>
              <c:idx val="2"/>
              <c:layout>
                <c:manualLayout>
                  <c:x val="2.8992617418945179E-2"/>
                  <c:y val="7.352937745550922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Неврологиялық бейін бойынша</c:v>
                </c:pt>
                <c:pt idx="1">
                  <c:v>Ортопедиялық бейін бойынша</c:v>
                </c:pt>
                <c:pt idx="2">
                  <c:v>Соматикалық бейін бойынша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2440</c:v>
                </c:pt>
                <c:pt idx="1">
                  <c:v>482</c:v>
                </c:pt>
                <c:pt idx="2">
                  <c:v>67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457200" indent="-457200"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  <a:defRPr/>
            </a:pPr>
            <a:r>
              <a:rPr lang="ru-RU" sz="22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Ем </a:t>
            </a:r>
            <a:r>
              <a:rPr lang="ru-RU" sz="2200" b="1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қабылдаған балалар</a:t>
            </a:r>
            <a:r>
              <a:rPr lang="ru-RU" sz="22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  <a:defRPr/>
            </a:pPr>
            <a:r>
              <a:rPr lang="ru-RU" sz="22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саны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-3033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5.5318897905476727E-2"/>
          <c:y val="4.690114238253868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 жалпы  3033 бала</c:v>
                </c:pt>
              </c:strCache>
            </c:strRef>
          </c:tx>
          <c:explosion val="15"/>
          <c:dPt>
            <c:idx val="0"/>
            <c:explosion val="0"/>
            <c:spPr>
              <a:solidFill>
                <a:srgbClr val="66FF66"/>
              </a:solidFill>
            </c:spPr>
          </c:dPt>
          <c:dPt>
            <c:idx val="1"/>
            <c:explosion val="0"/>
            <c:spPr>
              <a:solidFill>
                <a:srgbClr val="FF66FF"/>
              </a:solidFill>
            </c:spPr>
          </c:dPt>
          <c:dPt>
            <c:idx val="2"/>
            <c:explosion val="0"/>
            <c:spPr>
              <a:solidFill>
                <a:srgbClr val="CCFFFF"/>
              </a:solidFill>
            </c:spPr>
          </c:dPt>
          <c:dLbls>
            <c:dLbl>
              <c:idx val="1"/>
              <c:layout>
                <c:manualLayout>
                  <c:x val="4.0612407187341056E-2"/>
                  <c:y val="7.7851003852475134E-2"/>
                </c:manualLayout>
              </c:layout>
              <c:showVal val="1"/>
            </c:dLbl>
            <c:dLbl>
              <c:idx val="2"/>
              <c:layout>
                <c:manualLayout>
                  <c:x val="2.5464112421371053E-2"/>
                  <c:y val="6.8155043534253459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Неврологиялық бейін бойынша</c:v>
                </c:pt>
                <c:pt idx="1">
                  <c:v>Ортопедиялық бейін бойынша</c:v>
                </c:pt>
                <c:pt idx="2">
                  <c:v>Соматикалық бейін бойынша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2552</c:v>
                </c:pt>
                <c:pt idx="1">
                  <c:v>444</c:v>
                </c:pt>
                <c:pt idx="2">
                  <c:v>37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07410269927394"/>
          <c:y val="0.33312966486911727"/>
          <c:w val="0.33925897300726759"/>
          <c:h val="0.58961108442818044"/>
        </c:manualLayout>
      </c:layout>
      <c:spPr>
        <a:solidFill>
          <a:schemeClr val="bg1"/>
        </a:solidFill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CCFF"/>
            </a:solidFill>
          </c:spPr>
          <c:cat>
            <c:strRef>
              <c:f>Лист1!$A$2:$A$6</c:f>
              <c:strCache>
                <c:ptCount val="5"/>
                <c:pt idx="0">
                  <c:v>1 төсек күннің бағасы - неврология бейіні</c:v>
                </c:pt>
                <c:pt idx="1">
                  <c:v>1 төсек күннің бағасы – ортопедия  бейіні</c:v>
                </c:pt>
                <c:pt idx="2">
                  <c:v>1 төсек күннің бағасы – соматика бейіні</c:v>
                </c:pt>
                <c:pt idx="3">
                  <c:v>1 күндік тамақтың орташа бағасы</c:v>
                </c:pt>
                <c:pt idx="4">
                  <c:v>1 күндік дәрі – дәрмектің бағасы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12255.5</c:v>
                </c:pt>
                <c:pt idx="1">
                  <c:v>10633.49</c:v>
                </c:pt>
                <c:pt idx="2" formatCode="General">
                  <c:v>5971.75</c:v>
                </c:pt>
                <c:pt idx="3">
                  <c:v>1125.2</c:v>
                </c:pt>
                <c:pt idx="4">
                  <c:v>588.20000000000005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66FF66"/>
            </a:solidFill>
            <a:ln>
              <a:solidFill>
                <a:srgbClr val="66FF66"/>
              </a:solidFill>
            </a:ln>
          </c:spPr>
          <c:cat>
            <c:strRef>
              <c:f>Лист1!$A$2:$A$6</c:f>
              <c:strCache>
                <c:ptCount val="5"/>
                <c:pt idx="0">
                  <c:v>1 төсек күннің бағасы - неврология бейіні</c:v>
                </c:pt>
                <c:pt idx="1">
                  <c:v>1 төсек күннің бағасы – ортопедия  бейіні</c:v>
                </c:pt>
                <c:pt idx="2">
                  <c:v>1 төсек күннің бағасы – соматика бейіні</c:v>
                </c:pt>
                <c:pt idx="3">
                  <c:v>1 күндік тамақтың орташа бағасы</c:v>
                </c:pt>
                <c:pt idx="4">
                  <c:v>1 күндік дәрі – дәрмектің бағасы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12704.06</c:v>
                </c:pt>
                <c:pt idx="1">
                  <c:v>11022.69</c:v>
                </c:pt>
                <c:pt idx="2">
                  <c:v>6190.3200000000024</c:v>
                </c:pt>
                <c:pt idx="3" formatCode="0.00">
                  <c:v>1279.5</c:v>
                </c:pt>
                <c:pt idx="4">
                  <c:v>597.88</c:v>
                </c:pt>
              </c:numCache>
            </c:numRef>
          </c:val>
        </c:ser>
        <c:shape val="cylinder"/>
        <c:axId val="72829952"/>
        <c:axId val="72831744"/>
        <c:axId val="0"/>
      </c:bar3DChart>
      <c:catAx>
        <c:axId val="72829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831744"/>
        <c:crosses val="autoZero"/>
        <c:auto val="1"/>
        <c:lblAlgn val="ctr"/>
        <c:lblOffset val="100"/>
      </c:catAx>
      <c:valAx>
        <c:axId val="72831744"/>
        <c:scaling>
          <c:orientation val="minMax"/>
        </c:scaling>
        <c:axPos val="l"/>
        <c:majorGridlines/>
        <c:numFmt formatCode="0.00" sourceLinked="1"/>
        <c:tickLblPos val="nextTo"/>
        <c:crossAx val="728299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3911031323080165"/>
          <c:y val="0.42623829494190846"/>
          <c:w val="0.16088968676919871"/>
          <c:h val="0.26140197969374818"/>
        </c:manualLayout>
      </c:layout>
      <c:spPr>
        <a:solidFill>
          <a:schemeClr val="bg1"/>
        </a:solidFill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295873128239599"/>
          <c:y val="3.8886805636112992E-2"/>
          <c:w val="0.69359372000383945"/>
          <c:h val="0.514806801535552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2023жыл</c:v>
                </c:pt>
              </c:strCache>
            </c:strRef>
          </c:tx>
          <c:spPr>
            <a:solidFill>
              <a:srgbClr val="FFCCFF"/>
            </a:solidFill>
          </c:spPr>
          <c:cat>
            <c:strRef>
              <c:f>Лист1!$A$2:$A$11</c:f>
              <c:strCache>
                <c:ptCount val="10"/>
                <c:pt idx="0">
                  <c:v>Сөздерді түсіну және қайталау</c:v>
                </c:pt>
                <c:pt idx="1">
                  <c:v>Түстерді ажыртау</c:v>
                </c:pt>
                <c:pt idx="2">
                  <c:v>Аяқ киімін шешу,кию</c:v>
                </c:pt>
                <c:pt idx="3">
                  <c:v>Алақан соғуы</c:v>
                </c:pt>
                <c:pt idx="4">
                  <c:v>Заттарды ұстауы</c:v>
                </c:pt>
                <c:pt idx="5">
                  <c:v>Түйме қадауды үйрету</c:v>
                </c:pt>
                <c:pt idx="6">
                  <c:v>Өзіне-өзі қызмет етуді үйрету</c:v>
                </c:pt>
                <c:pt idx="7">
                  <c:v>Сырма сыруды үйрету</c:v>
                </c:pt>
                <c:pt idx="8">
                  <c:v>Пішінді ажыратуды үйрету</c:v>
                </c:pt>
                <c:pt idx="9">
                  <c:v>Бау байлауды үйртеу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174</c:v>
                </c:pt>
                <c:pt idx="1">
                  <c:v>143</c:v>
                </c:pt>
                <c:pt idx="2">
                  <c:v>126</c:v>
                </c:pt>
                <c:pt idx="3">
                  <c:v>154</c:v>
                </c:pt>
                <c:pt idx="4">
                  <c:v>205</c:v>
                </c:pt>
                <c:pt idx="5">
                  <c:v>93</c:v>
                </c:pt>
                <c:pt idx="6">
                  <c:v>110</c:v>
                </c:pt>
                <c:pt idx="7">
                  <c:v>79</c:v>
                </c:pt>
                <c:pt idx="8">
                  <c:v>112</c:v>
                </c:pt>
                <c:pt idx="9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2024жыл</c:v>
                </c:pt>
              </c:strCache>
            </c:strRef>
          </c:tx>
          <c:spPr>
            <a:solidFill>
              <a:srgbClr val="66FF66"/>
            </a:solidFill>
          </c:spPr>
          <c:cat>
            <c:strRef>
              <c:f>Лист1!$A$2:$A$11</c:f>
              <c:strCache>
                <c:ptCount val="10"/>
                <c:pt idx="0">
                  <c:v>Сөздерді түсіну және қайталау</c:v>
                </c:pt>
                <c:pt idx="1">
                  <c:v>Түстерді ажыртау</c:v>
                </c:pt>
                <c:pt idx="2">
                  <c:v>Аяқ киімін шешу,кию</c:v>
                </c:pt>
                <c:pt idx="3">
                  <c:v>Алақан соғуы</c:v>
                </c:pt>
                <c:pt idx="4">
                  <c:v>Заттарды ұстауы</c:v>
                </c:pt>
                <c:pt idx="5">
                  <c:v>Түйме қадауды үйрету</c:v>
                </c:pt>
                <c:pt idx="6">
                  <c:v>Өзіне-өзі қызмет етуді үйрету</c:v>
                </c:pt>
                <c:pt idx="7">
                  <c:v>Сырма сыруды үйрету</c:v>
                </c:pt>
                <c:pt idx="8">
                  <c:v>Пішінді ажыратуды үйрету</c:v>
                </c:pt>
                <c:pt idx="9">
                  <c:v>Бау байлауды үйртеу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75</c:v>
                </c:pt>
                <c:pt idx="1">
                  <c:v>69</c:v>
                </c:pt>
                <c:pt idx="2">
                  <c:v>62</c:v>
                </c:pt>
                <c:pt idx="3">
                  <c:v>49</c:v>
                </c:pt>
                <c:pt idx="4">
                  <c:v>57</c:v>
                </c:pt>
                <c:pt idx="5">
                  <c:v>48</c:v>
                </c:pt>
                <c:pt idx="6">
                  <c:v>73</c:v>
                </c:pt>
                <c:pt idx="7">
                  <c:v>31</c:v>
                </c:pt>
                <c:pt idx="8">
                  <c:v>37</c:v>
                </c:pt>
                <c:pt idx="9">
                  <c:v>54</c:v>
                </c:pt>
              </c:numCache>
            </c:numRef>
          </c:val>
        </c:ser>
        <c:axId val="72914048"/>
        <c:axId val="72915584"/>
      </c:barChart>
      <c:catAx>
        <c:axId val="72914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915584"/>
        <c:crosses val="autoZero"/>
        <c:auto val="1"/>
        <c:lblAlgn val="ctr"/>
        <c:lblOffset val="100"/>
      </c:catAx>
      <c:valAx>
        <c:axId val="72915584"/>
        <c:scaling>
          <c:orientation val="minMax"/>
        </c:scaling>
        <c:axPos val="l"/>
        <c:majorGridlines/>
        <c:numFmt formatCode="General" sourceLinked="1"/>
        <c:tickLblPos val="nextTo"/>
        <c:crossAx val="729140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295873128239599"/>
          <c:y val="5.6017438174602953E-2"/>
          <c:w val="0.69359372000383945"/>
          <c:h val="0.514806801535552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2023жыл</c:v>
                </c:pt>
              </c:strCache>
            </c:strRef>
          </c:tx>
          <c:spPr>
            <a:solidFill>
              <a:srgbClr val="FFCCFF"/>
            </a:solidFill>
          </c:spPr>
          <c:cat>
            <c:strRef>
              <c:f>Лист1!$A$2:$A$9</c:f>
              <c:strCache>
                <c:ptCount val="8"/>
                <c:pt idx="0">
                  <c:v>Өзіне-өзі қызмет етуді үйрету</c:v>
                </c:pt>
                <c:pt idx="1">
                  <c:v>Түйме қадауды үйрету</c:v>
                </c:pt>
                <c:pt idx="2">
                  <c:v>Сырма сыруды үйрету</c:v>
                </c:pt>
                <c:pt idx="3">
                  <c:v>Қасық ұстауды үйрету</c:v>
                </c:pt>
                <c:pt idx="4">
                  <c:v>Бау байлауды үйртеу</c:v>
                </c:pt>
                <c:pt idx="5">
                  <c:v>Пішіндерді ажыратуды үйрету</c:v>
                </c:pt>
                <c:pt idx="6">
                  <c:v>Түстерді ажыратуды үйрету</c:v>
                </c:pt>
                <c:pt idx="7">
                  <c:v>Заттарды ұстауы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120</c:v>
                </c:pt>
                <c:pt idx="1">
                  <c:v>121</c:v>
                </c:pt>
                <c:pt idx="2">
                  <c:v>122</c:v>
                </c:pt>
                <c:pt idx="3">
                  <c:v>168</c:v>
                </c:pt>
                <c:pt idx="4">
                  <c:v>127</c:v>
                </c:pt>
                <c:pt idx="5">
                  <c:v>220</c:v>
                </c:pt>
                <c:pt idx="6">
                  <c:v>201</c:v>
                </c:pt>
                <c:pt idx="7">
                  <c:v>172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2024жыл</c:v>
                </c:pt>
              </c:strCache>
            </c:strRef>
          </c:tx>
          <c:spPr>
            <a:solidFill>
              <a:srgbClr val="66FF66"/>
            </a:solidFill>
          </c:spPr>
          <c:cat>
            <c:strRef>
              <c:f>Лист1!$A$2:$A$9</c:f>
              <c:strCache>
                <c:ptCount val="8"/>
                <c:pt idx="0">
                  <c:v>Өзіне-өзі қызмет етуді үйрету</c:v>
                </c:pt>
                <c:pt idx="1">
                  <c:v>Түйме қадауды үйрету</c:v>
                </c:pt>
                <c:pt idx="2">
                  <c:v>Сырма сыруды үйрету</c:v>
                </c:pt>
                <c:pt idx="3">
                  <c:v>Қасық ұстауды үйрету</c:v>
                </c:pt>
                <c:pt idx="4">
                  <c:v>Бау байлауды үйртеу</c:v>
                </c:pt>
                <c:pt idx="5">
                  <c:v>Пішіндерді ажыратуды үйрету</c:v>
                </c:pt>
                <c:pt idx="6">
                  <c:v>Түстерді ажыратуды үйрету</c:v>
                </c:pt>
                <c:pt idx="7">
                  <c:v>Заттарды ұстауы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89</c:v>
                </c:pt>
                <c:pt idx="1">
                  <c:v>139</c:v>
                </c:pt>
                <c:pt idx="2">
                  <c:v>89</c:v>
                </c:pt>
                <c:pt idx="3">
                  <c:v>176</c:v>
                </c:pt>
                <c:pt idx="4">
                  <c:v>161</c:v>
                </c:pt>
                <c:pt idx="5">
                  <c:v>283</c:v>
                </c:pt>
                <c:pt idx="6">
                  <c:v>225</c:v>
                </c:pt>
                <c:pt idx="7">
                  <c:v>236</c:v>
                </c:pt>
              </c:numCache>
            </c:numRef>
          </c:val>
        </c:ser>
        <c:axId val="126842368"/>
        <c:axId val="133768320"/>
      </c:barChart>
      <c:catAx>
        <c:axId val="126842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768320"/>
        <c:crosses val="autoZero"/>
        <c:auto val="1"/>
        <c:lblAlgn val="ctr"/>
        <c:lblOffset val="100"/>
      </c:catAx>
      <c:valAx>
        <c:axId val="133768320"/>
        <c:scaling>
          <c:orientation val="minMax"/>
        </c:scaling>
        <c:axPos val="l"/>
        <c:majorGridlines/>
        <c:numFmt formatCode="General" sourceLinked="1"/>
        <c:tickLblPos val="nextTo"/>
        <c:crossAx val="1268423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3B94F-2442-4E82-A0F1-65CD7A5C52A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51E41D-EC82-4844-A224-5314EF28AE9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Оңалту орталығында екі бағытта ем-шаралар жүргізіледі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F5FC83-6860-427D-ADEC-08B237F301AF}" type="parTrans" cxnId="{D6C68C63-D3E2-4C34-B652-042513C51792}">
      <dgm:prSet/>
      <dgm:spPr/>
      <dgm:t>
        <a:bodyPr/>
        <a:lstStyle/>
        <a:p>
          <a:endParaRPr lang="ru-RU"/>
        </a:p>
      </dgm:t>
    </dgm:pt>
    <dgm:pt modelId="{B56B91E7-329E-4EB3-95C7-70E0C892DB72}" type="sibTrans" cxnId="{D6C68C63-D3E2-4C34-B652-042513C51792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87E439B3-93A8-4EEA-8E2A-4318D76873C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Педагогикалық-психологиялық оңалту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E37D44-303B-4CAA-A85A-F92321BB0039}" type="parTrans" cxnId="{9F4166CF-F77F-49C7-9855-9032C65EB76E}">
      <dgm:prSet/>
      <dgm:spPr/>
      <dgm:t>
        <a:bodyPr/>
        <a:lstStyle/>
        <a:p>
          <a:endParaRPr lang="ru-RU"/>
        </a:p>
      </dgm:t>
    </dgm:pt>
    <dgm:pt modelId="{B8845AFF-1196-4688-B13F-746E988A80F3}" type="sibTrans" cxnId="{9F4166CF-F77F-49C7-9855-9032C65EB76E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75E44E63-A798-4CED-8DBB-9D5FEE3FD92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Медициналық оңалту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C1054D-B211-4571-B74E-71FCA2A47641}" type="parTrans" cxnId="{B6108B57-10B1-48D4-8CAF-52FEA32F13E6}">
      <dgm:prSet/>
      <dgm:spPr/>
      <dgm:t>
        <a:bodyPr/>
        <a:lstStyle/>
        <a:p>
          <a:endParaRPr lang="ru-RU"/>
        </a:p>
      </dgm:t>
    </dgm:pt>
    <dgm:pt modelId="{ADB8A80C-06D2-48FC-99AD-145E6A117017}" type="sibTrans" cxnId="{B6108B57-10B1-48D4-8CAF-52FEA32F13E6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EC79B4DC-4029-4725-A685-75B6F4AA8FF4}" type="pres">
      <dgm:prSet presAssocID="{8173B94F-2442-4E82-A0F1-65CD7A5C52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FC799E-FCBB-4075-965F-190CFEDC1DF7}" type="pres">
      <dgm:prSet presAssocID="{B751E41D-EC82-4844-A224-5314EF28AE98}" presName="node" presStyleLbl="node1" presStyleIdx="0" presStyleCnt="3" custScaleX="147298" custRadScaleRad="89384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86E8F-8045-4B0E-8327-0FD68AD0751A}" type="pres">
      <dgm:prSet presAssocID="{B56B91E7-329E-4EB3-95C7-70E0C892DB7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8A95D1D-A6D3-4068-A901-B54B179A0E7D}" type="pres">
      <dgm:prSet presAssocID="{B56B91E7-329E-4EB3-95C7-70E0C892DB7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70DF9B4-17B7-4E07-BD54-C27CABEC9D69}" type="pres">
      <dgm:prSet presAssocID="{87E439B3-93A8-4EEA-8E2A-4318D76873C2}" presName="node" presStyleLbl="node1" presStyleIdx="1" presStyleCnt="3" custRadScaleRad="91766" custRadScaleInc="-11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D5A8C-AF4C-4E6F-B656-12FCEEB79328}" type="pres">
      <dgm:prSet presAssocID="{B8845AFF-1196-4688-B13F-746E988A80F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F352816-C276-4B2E-9458-C7932358E017}" type="pres">
      <dgm:prSet presAssocID="{B8845AFF-1196-4688-B13F-746E988A80F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9739429-6D14-4601-A7A2-B9CD682A657A}" type="pres">
      <dgm:prSet presAssocID="{75E44E63-A798-4CED-8DBB-9D5FEE3FD925}" presName="node" presStyleLbl="node1" presStyleIdx="2" presStyleCnt="3" custRadScaleRad="95764" custRadScaleInc="1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A48EF-F9BE-47FB-9E72-9ADFCBD79632}" type="pres">
      <dgm:prSet presAssocID="{ADB8A80C-06D2-48FC-99AD-145E6A11701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A6EE186-0DB5-4423-A98D-4E214893605F}" type="pres">
      <dgm:prSet presAssocID="{ADB8A80C-06D2-48FC-99AD-145E6A117017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8837C90-2C65-4660-908A-94D39D8F3B52}" type="presOf" srcId="{B8845AFF-1196-4688-B13F-746E988A80F3}" destId="{432D5A8C-AF4C-4E6F-B656-12FCEEB79328}" srcOrd="0" destOrd="0" presId="urn:microsoft.com/office/officeart/2005/8/layout/cycle7"/>
    <dgm:cxn modelId="{D6C68C63-D3E2-4C34-B652-042513C51792}" srcId="{8173B94F-2442-4E82-A0F1-65CD7A5C52A3}" destId="{B751E41D-EC82-4844-A224-5314EF28AE98}" srcOrd="0" destOrd="0" parTransId="{56F5FC83-6860-427D-ADEC-08B237F301AF}" sibTransId="{B56B91E7-329E-4EB3-95C7-70E0C892DB72}"/>
    <dgm:cxn modelId="{0FF1678A-9593-44FD-84A4-AA61A1F9550D}" type="presOf" srcId="{ADB8A80C-06D2-48FC-99AD-145E6A117017}" destId="{434A48EF-F9BE-47FB-9E72-9ADFCBD79632}" srcOrd="0" destOrd="0" presId="urn:microsoft.com/office/officeart/2005/8/layout/cycle7"/>
    <dgm:cxn modelId="{9F4166CF-F77F-49C7-9855-9032C65EB76E}" srcId="{8173B94F-2442-4E82-A0F1-65CD7A5C52A3}" destId="{87E439B3-93A8-4EEA-8E2A-4318D76873C2}" srcOrd="1" destOrd="0" parTransId="{1AE37D44-303B-4CAA-A85A-F92321BB0039}" sibTransId="{B8845AFF-1196-4688-B13F-746E988A80F3}"/>
    <dgm:cxn modelId="{82C7EB35-0534-4DB2-AA82-360B1D17D643}" type="presOf" srcId="{B56B91E7-329E-4EB3-95C7-70E0C892DB72}" destId="{78A95D1D-A6D3-4068-A901-B54B179A0E7D}" srcOrd="1" destOrd="0" presId="urn:microsoft.com/office/officeart/2005/8/layout/cycle7"/>
    <dgm:cxn modelId="{C0B181CF-0D47-4986-816B-F13320AC596B}" type="presOf" srcId="{ADB8A80C-06D2-48FC-99AD-145E6A117017}" destId="{0A6EE186-0DB5-4423-A98D-4E214893605F}" srcOrd="1" destOrd="0" presId="urn:microsoft.com/office/officeart/2005/8/layout/cycle7"/>
    <dgm:cxn modelId="{B212ACD5-8687-433C-8AA6-0C5C335CB792}" type="presOf" srcId="{B751E41D-EC82-4844-A224-5314EF28AE98}" destId="{BFFC799E-FCBB-4075-965F-190CFEDC1DF7}" srcOrd="0" destOrd="0" presId="urn:microsoft.com/office/officeart/2005/8/layout/cycle7"/>
    <dgm:cxn modelId="{07E35832-3949-4140-AFE2-6E1A19AC6C76}" type="presOf" srcId="{87E439B3-93A8-4EEA-8E2A-4318D76873C2}" destId="{B70DF9B4-17B7-4E07-BD54-C27CABEC9D69}" srcOrd="0" destOrd="0" presId="urn:microsoft.com/office/officeart/2005/8/layout/cycle7"/>
    <dgm:cxn modelId="{B6108B57-10B1-48D4-8CAF-52FEA32F13E6}" srcId="{8173B94F-2442-4E82-A0F1-65CD7A5C52A3}" destId="{75E44E63-A798-4CED-8DBB-9D5FEE3FD925}" srcOrd="2" destOrd="0" parTransId="{CFC1054D-B211-4571-B74E-71FCA2A47641}" sibTransId="{ADB8A80C-06D2-48FC-99AD-145E6A117017}"/>
    <dgm:cxn modelId="{D0D00CF6-4AF2-4FA1-93E1-491B68AC73FA}" type="presOf" srcId="{75E44E63-A798-4CED-8DBB-9D5FEE3FD925}" destId="{89739429-6D14-4601-A7A2-B9CD682A657A}" srcOrd="0" destOrd="0" presId="urn:microsoft.com/office/officeart/2005/8/layout/cycle7"/>
    <dgm:cxn modelId="{011092C0-5C37-4521-A948-B40D31D82845}" type="presOf" srcId="{B8845AFF-1196-4688-B13F-746E988A80F3}" destId="{1F352816-C276-4B2E-9458-C7932358E017}" srcOrd="1" destOrd="0" presId="urn:microsoft.com/office/officeart/2005/8/layout/cycle7"/>
    <dgm:cxn modelId="{C1E9B7A6-BEB6-4095-9ACB-8EFE3C82E80F}" type="presOf" srcId="{B56B91E7-329E-4EB3-95C7-70E0C892DB72}" destId="{E7686E8F-8045-4B0E-8327-0FD68AD0751A}" srcOrd="0" destOrd="0" presId="urn:microsoft.com/office/officeart/2005/8/layout/cycle7"/>
    <dgm:cxn modelId="{14E6E5F2-15CB-40CD-A75B-F884F0CCD299}" type="presOf" srcId="{8173B94F-2442-4E82-A0F1-65CD7A5C52A3}" destId="{EC79B4DC-4029-4725-A685-75B6F4AA8FF4}" srcOrd="0" destOrd="0" presId="urn:microsoft.com/office/officeart/2005/8/layout/cycle7"/>
    <dgm:cxn modelId="{A76C6554-77A9-4DC6-BFB0-0AE5D7880083}" type="presParOf" srcId="{EC79B4DC-4029-4725-A685-75B6F4AA8FF4}" destId="{BFFC799E-FCBB-4075-965F-190CFEDC1DF7}" srcOrd="0" destOrd="0" presId="urn:microsoft.com/office/officeart/2005/8/layout/cycle7"/>
    <dgm:cxn modelId="{E40476F5-D134-48A2-9F9C-499D19038A09}" type="presParOf" srcId="{EC79B4DC-4029-4725-A685-75B6F4AA8FF4}" destId="{E7686E8F-8045-4B0E-8327-0FD68AD0751A}" srcOrd="1" destOrd="0" presId="urn:microsoft.com/office/officeart/2005/8/layout/cycle7"/>
    <dgm:cxn modelId="{14828432-4901-4697-90A7-9C8EDBD9DD84}" type="presParOf" srcId="{E7686E8F-8045-4B0E-8327-0FD68AD0751A}" destId="{78A95D1D-A6D3-4068-A901-B54B179A0E7D}" srcOrd="0" destOrd="0" presId="urn:microsoft.com/office/officeart/2005/8/layout/cycle7"/>
    <dgm:cxn modelId="{FC8B84FC-417F-4FEA-BD6D-4DFEE14C77BE}" type="presParOf" srcId="{EC79B4DC-4029-4725-A685-75B6F4AA8FF4}" destId="{B70DF9B4-17B7-4E07-BD54-C27CABEC9D69}" srcOrd="2" destOrd="0" presId="urn:microsoft.com/office/officeart/2005/8/layout/cycle7"/>
    <dgm:cxn modelId="{7B99B2F2-9CB1-4D11-8DCD-2BCA7E8C5688}" type="presParOf" srcId="{EC79B4DC-4029-4725-A685-75B6F4AA8FF4}" destId="{432D5A8C-AF4C-4E6F-B656-12FCEEB79328}" srcOrd="3" destOrd="0" presId="urn:microsoft.com/office/officeart/2005/8/layout/cycle7"/>
    <dgm:cxn modelId="{398F5C97-F86B-4C9C-B57F-ECE1F93E4417}" type="presParOf" srcId="{432D5A8C-AF4C-4E6F-B656-12FCEEB79328}" destId="{1F352816-C276-4B2E-9458-C7932358E017}" srcOrd="0" destOrd="0" presId="urn:microsoft.com/office/officeart/2005/8/layout/cycle7"/>
    <dgm:cxn modelId="{FB7E109B-2D66-4459-A8D0-97DA9EDD3342}" type="presParOf" srcId="{EC79B4DC-4029-4725-A685-75B6F4AA8FF4}" destId="{89739429-6D14-4601-A7A2-B9CD682A657A}" srcOrd="4" destOrd="0" presId="urn:microsoft.com/office/officeart/2005/8/layout/cycle7"/>
    <dgm:cxn modelId="{B848D65C-C93B-4F94-96C7-8464EAA4CBA6}" type="presParOf" srcId="{EC79B4DC-4029-4725-A685-75B6F4AA8FF4}" destId="{434A48EF-F9BE-47FB-9E72-9ADFCBD79632}" srcOrd="5" destOrd="0" presId="urn:microsoft.com/office/officeart/2005/8/layout/cycle7"/>
    <dgm:cxn modelId="{2C577470-28FD-4338-918A-1522A7DF5CB1}" type="presParOf" srcId="{434A48EF-F9BE-47FB-9E72-9ADFCBD79632}" destId="{0A6EE186-0DB5-4423-A98D-4E214893605F}" srcOrd="0" destOrd="0" presId="urn:microsoft.com/office/officeart/2005/8/layout/cycle7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0.05563</cdr:x>
      <cdr:y>0.32763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0"/>
          <a:ext cx="445122" cy="121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9pPr>
        </a:lstStyle>
        <a:p xmlns:a="http://schemas.openxmlformats.org/drawingml/2006/main">
          <a:pPr>
            <a:lnSpc>
              <a:spcPct val="115000"/>
            </a:lnSpc>
          </a:pPr>
          <a:endParaRPr lang="ru-RU" sz="1600" b="1" dirty="0">
            <a:latin typeface="Times New Roman" pitchFamily="18" charset="0"/>
            <a:ea typeface="Times New Roman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0.05563</cdr:x>
      <cdr:y>0.32763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0"/>
          <a:ext cx="445122" cy="121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9pPr>
        </a:lstStyle>
        <a:p xmlns:a="http://schemas.openxmlformats.org/drawingml/2006/main">
          <a:pPr>
            <a:lnSpc>
              <a:spcPct val="115000"/>
            </a:lnSpc>
          </a:pPr>
          <a:endParaRPr lang="ru-RU" sz="1600" b="1" dirty="0">
            <a:latin typeface="Times New Roman" pitchFamily="18" charset="0"/>
            <a:ea typeface="Times New Roman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010-16DE-42C5-85B6-45057870451D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7187B-29C6-467A-ABFF-A37870939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87B-29C6-467A-ABFF-A3787093901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  <a:solidFill>
            <a:srgbClr val="FFFFFF"/>
          </a:solidFill>
          <a:ln w="76200">
            <a:solidFill>
              <a:srgbClr val="66FF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Түркі</a:t>
            </a:r>
            <a:r>
              <a:rPr lang="kk-KZ" sz="24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стан </a:t>
            </a:r>
            <a:r>
              <a:rPr lang="kk-KZ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облысы денсаулық сақтау басқармасының </a:t>
            </a:r>
            <a:br>
              <a:rPr lang="kk-KZ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«Жансая» </a:t>
            </a:r>
            <a:r>
              <a:rPr lang="kk-KZ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облыстық балалар 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оңалту орталығы»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2023-2024 жылдардағы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жылдық салыстырмалы жұмыс есебі</a:t>
            </a:r>
          </a:p>
          <a:p>
            <a:pPr algn="ctr"/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rgbClr val="0000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rgbClr val="0000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rgbClr val="0000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rgbClr val="0000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2025 жыл</a:t>
            </a:r>
          </a:p>
          <a:p>
            <a:pPr algn="ctr"/>
            <a:endParaRPr lang="ru-RU" sz="2400" b="1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kk-K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1571636" cy="12858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85984" y="285728"/>
            <a:ext cx="66437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Түркістан облысы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денсаулық сақтау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басқармасы басшысы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А.Байдуәлиевке</a:t>
            </a: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0"/>
            <a:ext cx="8001056" cy="849019"/>
          </a:xfrm>
          <a:solidFill>
            <a:srgbClr val="66FFFF"/>
          </a:solidFill>
        </p:spPr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Мамандардың біліктілігін арттыру </a:t>
            </a:r>
            <a:b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қайта даярлаудан өтуі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770851"/>
          <a:ext cx="8858311" cy="5872857"/>
        </p:xfrm>
        <a:graphic>
          <a:graphicData uri="http://schemas.openxmlformats.org/drawingml/2006/table">
            <a:tbl>
              <a:tblPr/>
              <a:tblGrid>
                <a:gridCol w="4857784"/>
                <a:gridCol w="1571636"/>
                <a:gridCol w="1285884"/>
                <a:gridCol w="1143007"/>
              </a:tblGrid>
              <a:tr h="690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Біліктілігін</a:t>
                      </a:r>
                      <a:r>
                        <a:rPr lang="kk-KZ" sz="12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kk-KZ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арттырғандар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Қайта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kk-KZ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даярлаудан өткендер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Семинарға </a:t>
                      </a:r>
                      <a:r>
                        <a:rPr lang="kk-KZ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қатысқандар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90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«Институт современного образавания</a:t>
                      </a:r>
                      <a:r>
                        <a:rPr lang="kk-KZ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- </a:t>
                      </a: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яғни Қазіргі білім беру институтында «Адаптивная физическая культура и адаптивный спорт</a:t>
                      </a:r>
                      <a:r>
                        <a:rPr lang="kk-KZ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тақырыбында</a:t>
                      </a:r>
                      <a:r>
                        <a:rPr lang="kk-KZ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емдік дене шынықтыру нұсқаушысы 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«Жүрек – өкпе реанимациясы» тақырыбында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 </a:t>
                      </a:r>
                      <a:r>
                        <a:rPr lang="kk-KZ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медицина қызметкері</a:t>
                      </a:r>
                      <a:r>
                        <a:rPr lang="kk-KZ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«Өрт сөндірушісі» тақырыбында </a:t>
                      </a:r>
                      <a:r>
                        <a:rPr kumimoji="0" lang="kk-KZ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ЖШС «KAZ INTAKE SERVICE»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– қызметкер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0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«Мемлекеттік сатып алу бойынша заңнамаға жаңа өзгерістер мен толықтыруларға байланысты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Мемлекеттік сатып алуға </a:t>
                      </a:r>
                      <a:r>
                        <a:rPr lang="kk-KZ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жауапты</a:t>
                      </a:r>
                      <a:r>
                        <a:rPr lang="kk-KZ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kk-KZ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маман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«Педиатриядағы инновациялық технологиялар» тақырыбында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әрігер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0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«Нейроортопедиялық патологиялықсы бар балалар мен </a:t>
                      </a:r>
                      <a:r>
                        <a:rPr lang="kk-KZ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жас-өспірімдердің </a:t>
                      </a: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әлеуметтік бейімделуіндегі эрготерапияның рөлі»  тақырыбында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эрготерапевт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«Медициналық ұйымдардағы тәуекелдерді тиімді басқару: практикалық курс» тақырыбында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12 - медицина қызметкері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«Емдік және диеталық тамақтанудағы медбикенің жұмысы» тақырыбында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медицина қызметкері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«HR-менеджмент, Адам ресурстарын басқарудың заманауи технологиялары» тақырыбында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медицина қызметкері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0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«Балалық шақтағы даму ақауларының диагностикасы және дифференциалды диагностикасы (психикалық және сөйлеудің кешігуі, аутизм)» тақырыбында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медицина қызметкері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90" marR="46490" marT="23245" marB="2324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28694" cy="7858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10029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85852" y="285728"/>
            <a:ext cx="7643866" cy="52322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Төсек күн жоспарының орындалуы: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429124" y="3214686"/>
          <a:ext cx="4500594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214282" y="1000108"/>
          <a:ext cx="500066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4643446"/>
          <a:ext cx="4071998" cy="1866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369"/>
                <a:gridCol w="1085866"/>
                <a:gridCol w="1153763"/>
              </a:tblGrid>
              <a:tr h="32370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2023ж</a:t>
                      </a:r>
                      <a:endParaRPr lang="ru-RU" b="0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2024ж</a:t>
                      </a:r>
                      <a:endParaRPr lang="ru-RU" b="0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28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Жоспар бойынша төсек  күн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49680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51480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28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Орындалған төсек күн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52655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54571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28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Аурудың жатқан орташа төсек күні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" descr="C:\Users\GANI\Desktop\logoJansaya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1071546" cy="1064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4414" y="357166"/>
            <a:ext cx="7715304" cy="52322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Төсек күні мен тамақтың бағасы: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214414" y="1214422"/>
          <a:ext cx="7072362" cy="446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86050" y="3571876"/>
            <a:ext cx="400110" cy="9627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12255,50 т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3357562"/>
            <a:ext cx="400110" cy="125091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12704,06 тг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3643314"/>
            <a:ext cx="400110" cy="89864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10633,49 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3500438"/>
            <a:ext cx="400110" cy="1058199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11022,69 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3643314"/>
            <a:ext cx="400110" cy="93651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5971,75 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3786190"/>
            <a:ext cx="400110" cy="80887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6190,32 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4000504"/>
            <a:ext cx="338554" cy="642941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kk-KZ" sz="1000" b="1" dirty="0" smtClean="0">
                <a:latin typeface="Times New Roman" pitchFamily="18" charset="0"/>
                <a:cs typeface="Times New Roman" pitchFamily="18" charset="0"/>
              </a:rPr>
              <a:t>1125,20т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4000504"/>
            <a:ext cx="338554" cy="57163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kk-KZ" sz="1000" b="1" dirty="0" smtClean="0">
                <a:latin typeface="Times New Roman" pitchFamily="18" charset="0"/>
                <a:cs typeface="Times New Roman" pitchFamily="18" charset="0"/>
              </a:rPr>
              <a:t>1279,50т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3929066"/>
            <a:ext cx="338554" cy="642941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kk-KZ" sz="1000" b="1" dirty="0" smtClean="0">
                <a:latin typeface="Times New Roman" pitchFamily="18" charset="0"/>
                <a:cs typeface="Times New Roman" pitchFamily="18" charset="0"/>
              </a:rPr>
              <a:t>588,20т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3643314"/>
            <a:ext cx="338554" cy="88916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kk-KZ" sz="1000" b="1" dirty="0" smtClean="0">
                <a:latin typeface="Times New Roman" pitchFamily="18" charset="0"/>
                <a:cs typeface="Times New Roman" pitchFamily="18" charset="0"/>
              </a:rPr>
              <a:t>597,88т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GANI\Desktop\logoJansaya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143008" cy="102398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285728"/>
            <a:ext cx="7062780" cy="432047"/>
          </a:xfrm>
          <a:prstGeom prst="rect">
            <a:avLst/>
          </a:prstGeom>
          <a:solidFill>
            <a:srgbClr val="66FFFF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Қала бойынша науқастардың келіп түсуі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18" y="928670"/>
          <a:ext cx="8644002" cy="4961651"/>
        </p:xfrm>
        <a:graphic>
          <a:graphicData uri="http://schemas.openxmlformats.org/drawingml/2006/table">
            <a:tbl>
              <a:tblPr/>
              <a:tblGrid>
                <a:gridCol w="214316"/>
                <a:gridCol w="1500198"/>
                <a:gridCol w="714380"/>
                <a:gridCol w="642942"/>
                <a:gridCol w="1000132"/>
                <a:gridCol w="1071570"/>
                <a:gridCol w="1143008"/>
                <a:gridCol w="857256"/>
                <a:gridCol w="613621"/>
                <a:gridCol w="886579"/>
              </a:tblGrid>
              <a:tr h="58980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Қала бойынша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ем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қабылдаған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бала саны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2023ж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2024ж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Неврология 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бойынша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Ортопедия 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бойынша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Соматика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бойынша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2023ж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2024ж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2023ж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2024ж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2023ж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2024ж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9223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Жалпы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ем </a:t>
                      </a: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қабылдағандар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1521</a:t>
                      </a: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1503</a:t>
                      </a: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617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Кентау ҚЕ </a:t>
                      </a:r>
                    </a:p>
                  </a:txBody>
                  <a:tcPr marL="26485" marR="26485" marT="13243" marB="132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723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734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617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Түркістан ҚЕ </a:t>
                      </a:r>
                    </a:p>
                  </a:txBody>
                  <a:tcPr marL="26485" marR="26485" marT="13243" marB="132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765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747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87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Шымкент </a:t>
                      </a:r>
                    </a:p>
                  </a:txBody>
                  <a:tcPr marL="26485" marR="26485" marT="13243" marB="132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87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Алматы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80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Тараз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485" marR="26485" marT="13243" marB="13243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1071570" cy="860415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2" y="928670"/>
          <a:ext cx="8721901" cy="5000660"/>
        </p:xfrm>
        <a:graphic>
          <a:graphicData uri="http://schemas.openxmlformats.org/drawingml/2006/table">
            <a:tbl>
              <a:tblPr/>
              <a:tblGrid>
                <a:gridCol w="298336"/>
                <a:gridCol w="8423565"/>
              </a:tblGrid>
              <a:tr h="50006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71604" y="214290"/>
            <a:ext cx="7348532" cy="432047"/>
          </a:xfrm>
          <a:prstGeom prst="rect">
            <a:avLst/>
          </a:prstGeom>
          <a:solidFill>
            <a:srgbClr val="66FFFF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Аудандар бойынша науқастардың келіп түсуі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780162"/>
          <a:ext cx="8715435" cy="5856356"/>
        </p:xfrm>
        <a:graphic>
          <a:graphicData uri="http://schemas.openxmlformats.org/drawingml/2006/table">
            <a:tbl>
              <a:tblPr/>
              <a:tblGrid>
                <a:gridCol w="332231"/>
                <a:gridCol w="3274717"/>
                <a:gridCol w="654937"/>
                <a:gridCol w="523951"/>
                <a:gridCol w="654937"/>
                <a:gridCol w="785926"/>
                <a:gridCol w="720431"/>
                <a:gridCol w="643756"/>
                <a:gridCol w="562289"/>
                <a:gridCol w="562260"/>
              </a:tblGrid>
              <a:tr h="46451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Аудандар</a:t>
                      </a:r>
                      <a:r>
                        <a:rPr lang="kk-KZ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бойынша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ем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қабылдаған</a:t>
                      </a: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бала саны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2023ж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2024ж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Неврология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бойынша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Ортопедия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бойынша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Соматика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бойынша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2023ж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2024ж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2023ж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2024ж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2023ж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2024ж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517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Жалпы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ем </a:t>
                      </a:r>
                      <a:r>
                        <a:rPr lang="kk-KZ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қабылдағандар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1232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Арыс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аудандық орталық ауруханасы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Торабтық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 «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Арыс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Бәйдібек аудандық орталық ауруханасы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Ордабасы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аудандық орталық ауруханасы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43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ЖШС «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Медикал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центр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Шубарсу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Отырар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аудандық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орталық ауруханасы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Қазығұртаудандық орталық ауруханасы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Төлеби аудандық орталық ауруханасы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Ленгір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ҚЕ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Атакент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Мақтаарал аудандық ауруханасы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Жетісай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аудандық орталық ауруханасы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2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Мырзакент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Мақтаарал аудандық ауруханасы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«Асық-ата» Жетісай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аудандық ауруханасы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Сайрам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аудандық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орталық ауруханасы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Сайрам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аудандық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Қарабұлақ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ауруханасы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Сарыағаш аудандық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орталық ауруханасы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Келес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аудандық 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«Абай»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ауруханасы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Созақ аудандық орталық ауруханасы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Түлкібасаудандық орталық ауруханасы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Шардарааудандық орталық ауруханасы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3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Сауран аудандық емханасы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39" marR="16139" marT="8070" marB="80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5" y="714357"/>
          <a:ext cx="8715435" cy="5857916"/>
        </p:xfrm>
        <a:graphic>
          <a:graphicData uri="http://schemas.openxmlformats.org/drawingml/2006/table">
            <a:tbl>
              <a:tblPr/>
              <a:tblGrid>
                <a:gridCol w="8715435"/>
              </a:tblGrid>
              <a:tr h="58579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571612"/>
          <a:ext cx="7858180" cy="4698498"/>
        </p:xfrm>
        <a:graphic>
          <a:graphicData uri="http://schemas.openxmlformats.org/drawingml/2006/table">
            <a:tbl>
              <a:tblPr/>
              <a:tblGrid>
                <a:gridCol w="774381"/>
                <a:gridCol w="3458253"/>
                <a:gridCol w="1812773"/>
                <a:gridCol w="1812773"/>
              </a:tblGrid>
              <a:tr h="271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2023 жыл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2024 жыл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Барлығы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2440 - 100%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2552 - 100%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2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Ауданнан келген балалар саны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1232 – 50,5%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1326 – 51,8%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Қаладан келген балалар саны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1208 – 49,5%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1226 – 48,2%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Мүгедек балалар саны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863– 35,2%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1011 – 40,7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2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Тұрмысы төмен жанұя балалары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98 – 5,6%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90 – 4,2%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Жетім балалар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3 – 0,1</a:t>
                      </a: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0 – 1 жастағы балалар 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150 – 15,5%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210– 5,5%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1 – 3 жастағы балалар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647 – 24,9%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750 – 24,9%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4-7 жастағы балалар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897 – 34%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828 – 34%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7-14 жастағы балалар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546 – 27,6%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618 – 27,6%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54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14 – 17 жастағы балалар 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200 – 8%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146 – 8%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2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Басқа ауруханаларға ауыстырылған балалар саны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1538" y="285728"/>
            <a:ext cx="7715304" cy="95410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– 2024 жылдардағы жылдық емделген балалар туралы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мәлімет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143008" cy="102398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85852" y="214290"/>
            <a:ext cx="7286676" cy="52322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Нозология бойынша есебі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000108"/>
          <a:ext cx="8572560" cy="5010185"/>
        </p:xfrm>
        <a:graphic>
          <a:graphicData uri="http://schemas.openxmlformats.org/drawingml/2006/table">
            <a:tbl>
              <a:tblPr/>
              <a:tblGrid>
                <a:gridCol w="574656"/>
                <a:gridCol w="4690428"/>
                <a:gridCol w="1722615"/>
                <a:gridCol w="158486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Диагноз</a:t>
                      </a:r>
                      <a:r>
                        <a:rPr lang="kk-KZ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атаулары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</a:t>
                      </a: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59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Балалардың церебральды параличі G80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533 - 21,9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579 – 22,7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59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7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latin typeface="Times New Roman"/>
                          <a:ea typeface="Times New Roman"/>
                          <a:cs typeface="Times New Roman"/>
                        </a:rPr>
                        <a:t>Нейроинфекциядан қалған зардаптар  G09</a:t>
                      </a:r>
                      <a:endParaRPr lang="ru-RU" sz="17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80 – 3,3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55 – 2,2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59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latin typeface="Times New Roman"/>
                          <a:ea typeface="Times New Roman"/>
                          <a:cs typeface="Times New Roman"/>
                        </a:rPr>
                        <a:t>Жоғарғы бөлікті моноплегия  G83.2</a:t>
                      </a:r>
                      <a:endParaRPr lang="ru-RU" sz="17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2 – 0,1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- 0,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59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latin typeface="Times New Roman"/>
                          <a:ea typeface="Times New Roman"/>
                          <a:cs typeface="Times New Roman"/>
                        </a:rPr>
                        <a:t>Қатерсіз бас сүйекішілік гипертензия  G93.2</a:t>
                      </a:r>
                      <a:endParaRPr lang="ru-RU" sz="17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223 – 9,2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192 – 7,5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59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latin typeface="Times New Roman"/>
                          <a:ea typeface="Times New Roman"/>
                          <a:cs typeface="Times New Roman"/>
                        </a:rPr>
                        <a:t>Туа біткен гидроцефалия басқа түрі  Q03.8</a:t>
                      </a:r>
                      <a:endParaRPr lang="ru-RU" sz="17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30 – 1,3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33 - 1,3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59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latin typeface="Times New Roman"/>
                          <a:ea typeface="Times New Roman"/>
                          <a:cs typeface="Times New Roman"/>
                        </a:rPr>
                        <a:t>Мидың басқа анықталған зақымдалуы  G93.8</a:t>
                      </a:r>
                      <a:endParaRPr lang="ru-RU" sz="17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1098 – 45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1178 – 46,1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59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Микроцефалия  </a:t>
                      </a:r>
                      <a:r>
                        <a:rPr lang="en-US" sz="1700" b="1" dirty="0">
                          <a:latin typeface="Times New Roman"/>
                          <a:ea typeface="Times New Roman"/>
                          <a:cs typeface="Times New Roman"/>
                        </a:rPr>
                        <a:t>Q02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17 – 0,7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31 – 1,2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59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 сүйек ішілік жарақаттың </a:t>
                      </a:r>
                      <a:r>
                        <a:rPr lang="kk-KZ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салдары </a:t>
                      </a:r>
                      <a:r>
                        <a:rPr lang="kk-KZ" sz="1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Т90.5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116 – 4,8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105 – 4,1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03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lang="ru-RU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Иық өрімінің </a:t>
                      </a:r>
                      <a:r>
                        <a:rPr lang="ru-RU" sz="17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зақымдануы</a:t>
                      </a: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G54.0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15 – 0,6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22 - 0,9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59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Анықталмаған </a:t>
                      </a: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Энцефалопатия </a:t>
                      </a:r>
                      <a:r>
                        <a:rPr lang="en-US" sz="1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G93.4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83 – 3,4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103 – 4,1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59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Аяқтың басқа </a:t>
                      </a:r>
                      <a:r>
                        <a:rPr lang="ru-RU" sz="17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мононевралгиясы</a:t>
                      </a: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G57.8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20 – 0,8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12 - 0,5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59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Миотониялық </a:t>
                      </a:r>
                      <a:r>
                        <a:rPr lang="ru-RU" sz="17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бұзылулар</a:t>
                      </a: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G71.1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8 - 0,3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6 – 0,3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06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Спастикалық </a:t>
                      </a:r>
                      <a:r>
                        <a:rPr lang="ru-RU" sz="17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тетраплегия</a:t>
                      </a: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G82.4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3–0,1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59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Субарахноидальды қан құйылу </a:t>
                      </a:r>
                      <a:r>
                        <a:rPr lang="kk-KZ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салдары </a:t>
                      </a:r>
                      <a:r>
                        <a:rPr lang="kk-KZ" sz="1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I69.0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</a:rPr>
                        <a:t>2 - 0,07</a:t>
                      </a:r>
                      <a:r>
                        <a:rPr lang="kk-KZ" sz="17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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00132" cy="89598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85852" y="214290"/>
            <a:ext cx="7286676" cy="52322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Нозология бойынша есебі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857232"/>
          <a:ext cx="8572559" cy="5495995"/>
        </p:xfrm>
        <a:graphic>
          <a:graphicData uri="http://schemas.openxmlformats.org/drawingml/2006/table">
            <a:tbl>
              <a:tblPr/>
              <a:tblGrid>
                <a:gridCol w="574656"/>
                <a:gridCol w="4783194"/>
                <a:gridCol w="1629849"/>
                <a:gridCol w="1584860"/>
              </a:tblGrid>
              <a:tr h="17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Диагноз</a:t>
                      </a:r>
                      <a:r>
                        <a:rPr lang="kk-KZ" sz="17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атаулары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</a:t>
                      </a:r>
                      <a:r>
                        <a:rPr lang="ru-RU" sz="17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</a:t>
                      </a:r>
                      <a:r>
                        <a:rPr lang="kk-KZ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Бас сүйек ішіне қан құйылу </a:t>
                      </a:r>
                      <a:r>
                        <a:rPr lang="kk-KZ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салдары </a:t>
                      </a:r>
                      <a:r>
                        <a:rPr lang="kk-KZ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I69.1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– 0,7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– 0,9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 </a:t>
                      </a:r>
                      <a:r>
                        <a:rPr lang="ru-RU" sz="17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инфарктісінің </a:t>
                      </a:r>
                      <a:r>
                        <a:rPr lang="ru-RU" sz="17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салдары</a:t>
                      </a: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I69.3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– 0,4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9 - 0,4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 бөліміндегі Spina bifida гидроцефалиясыз Q05.7</a:t>
                      </a:r>
                      <a:endParaRPr lang="ru-RU" sz="17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– 0,7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16 - 0,6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10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Spina bifida гидроцефалия бел </a:t>
                      </a:r>
                      <a:r>
                        <a:rPr lang="kk-KZ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бөлімінде </a:t>
                      </a:r>
                      <a:r>
                        <a:rPr lang="kk-KZ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Q05.2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– 0,7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19 - 0,8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Мидың туа біткен </a:t>
                      </a:r>
                      <a:r>
                        <a:rPr lang="kk-KZ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аномалиясы </a:t>
                      </a:r>
                      <a:r>
                        <a:rPr lang="kk-KZ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Q04.0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– 0,1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7 - 0,3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Трисомия</a:t>
                      </a: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21. </a:t>
                      </a:r>
                      <a:r>
                        <a:rPr lang="ru-RU" sz="17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мейотикалық </a:t>
                      </a:r>
                      <a:r>
                        <a:rPr lang="ru-RU" sz="17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құлдырау</a:t>
                      </a: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Q90.0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 – 4,1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 – 4,5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7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оражение</a:t>
                      </a: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седалищного </a:t>
                      </a: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нерва 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G57.0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4 - 0,2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</a:t>
                      </a:r>
                      <a:r>
                        <a:rPr lang="ru-RU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- 0,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Диастематомиелия 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Q06.2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2 - 0,1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– 0,07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Краниосиностоз 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Q75.0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– 0,4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5 - 0,2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Ранняя мозжечковая </a:t>
                      </a:r>
                      <a:r>
                        <a:rPr lang="kk-KZ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атаксия 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G11.1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– 0,3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– 0,1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Воспаление узла коленца 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kk-KZ" sz="17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51.1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– 0,2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5 - 0,2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Церебральды киста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kk-KZ" sz="17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93.0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– 0,1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– 0,03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Наследственная моторная и сенсорная невропатия </a:t>
                      </a:r>
                      <a:r>
                        <a:rPr lang="ru-RU" sz="1700" b="1" kern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kk-KZ" sz="17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60.0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– 0,03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7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Барлығы </a:t>
                      </a:r>
                      <a:endParaRPr lang="ru-RU" sz="17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72" marR="33172" marT="46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2440 - 100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2552 - 100</a:t>
                      </a:r>
                      <a:r>
                        <a:rPr lang="kk-KZ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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77161" cy="78581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142984"/>
          <a:ext cx="8715437" cy="4848608"/>
        </p:xfrm>
        <a:graphic>
          <a:graphicData uri="http://schemas.openxmlformats.org/drawingml/2006/table">
            <a:tbl>
              <a:tblPr/>
              <a:tblGrid>
                <a:gridCol w="457491"/>
                <a:gridCol w="4857615"/>
                <a:gridCol w="1764848"/>
                <a:gridCol w="1635483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Диагноз</a:t>
                      </a:r>
                      <a:r>
                        <a:rPr lang="kk-KZ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атаулары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717" marR="64717" marT="8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жыл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8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жыл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03714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Церебральды </a:t>
                      </a: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паралич, оның ішінде: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533 </a:t>
                      </a: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- 100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579 </a:t>
                      </a: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- 100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08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Спастикалық тетрапарез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51-9,6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43 – 8,2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08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Спастикалық диплегия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62-11,7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80 – 12,7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59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Спастикалық гемипарез оң жақты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58-10,9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49 – 8,7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08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Сол жақты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47-8,8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51 – 9,4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08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Гиперкинетикалық түрі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141-26,4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159 – 26,3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08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Атониялық- астатикалық түрі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174-32,6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197 - 35,2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14480" y="142852"/>
            <a:ext cx="6786610" cy="52322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Нозология бойынша  ЦП – түрлері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GANI\Desktop\logoJansaya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1143008" cy="102398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95410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Диспорт– А түріндегі ботулиникалық  токсин туралы есеп: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214422"/>
          <a:ext cx="8358245" cy="5255299"/>
        </p:xfrm>
        <a:graphic>
          <a:graphicData uri="http://schemas.openxmlformats.org/drawingml/2006/table">
            <a:tbl>
              <a:tblPr/>
              <a:tblGrid>
                <a:gridCol w="362810"/>
                <a:gridCol w="4923602"/>
                <a:gridCol w="1643074"/>
                <a:gridCol w="1428759"/>
              </a:tblGrid>
              <a:tr h="2268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Диагноз</a:t>
                      </a:r>
                      <a:r>
                        <a:rPr lang="kk-KZ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атаулары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2023 жыл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2024 жыл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689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Балалардың церебральды параличі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150 -100</a:t>
                      </a: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165 - 100</a:t>
                      </a: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26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Спастикалық тетрапарез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25 – 16,7%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25 – 15,2%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26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Спастикалық диплегия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23 – 15,4</a:t>
                      </a: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32 – 19,4</a:t>
                      </a: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26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Спастикалық гемипарез оң жақты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18 – 12</a:t>
                      </a: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19 – 11,5</a:t>
                      </a: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26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Сол жақты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17 – 11,3</a:t>
                      </a: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21 – 12,7</a:t>
                      </a: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26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Гиперкинетикалық түрі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57 – 38%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50 – 30,4%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68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 сүйек ішілік жарақаттың салдары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6 – 4%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6 – 3,6%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68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 сүйек ішіне қан құйылу салдары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2 – 1,3%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4 – 2,4%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68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Қатерсіз бас сүйекішілік гипертензия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2 – 1,3%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68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Нейроинфекциядан қалған зардаптар 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571500" algn="l"/>
                        </a:tabLst>
                      </a:pPr>
                      <a:r>
                        <a:rPr lang="kk-KZ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kk-KZ" sz="1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5 – 3%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13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Туа біткен гидроцефалия басқа түрі 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571500" algn="l"/>
                        </a:tabLst>
                      </a:pPr>
                      <a:r>
                        <a:rPr lang="kk-KZ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kk-KZ" sz="1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2 – 1,2%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68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Микроцефалия 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571500" algn="l"/>
                        </a:tabLst>
                      </a:pPr>
                      <a:r>
                        <a:rPr lang="kk-KZ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kk-KZ" sz="1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1 – 0,6%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85852" y="214290"/>
            <a:ext cx="7143768" cy="1714512"/>
          </a:xfrm>
          <a:prstGeom prst="rect">
            <a:avLst/>
          </a:prstGeom>
          <a:solidFill>
            <a:srgbClr val="66FFFF"/>
          </a:solidFill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Медициналық ұйымның желінісі  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(структурасы)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25908"/>
            <a:ext cx="9144000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Түркістан облысы  Денсаулық сақтау басқармасының 22 сәуір  2019 жылғы № 268 н/қ «Жансая» облыстық балалар  туберкулезге қарсы шипажайының төсек – орын қорын қайта бейіндеу туралы бұйрығы  бойынша, шипажай   100 төсек орын   жүйке жүйесі органикалық  зақымдалған науқас балаларға, 25- төсек орын ортопедиялық, 25-төсек орын соматикалық аурулары бар балаларға  арналған орталық болып қайта бейімделген.</a:t>
            </a:r>
          </a:p>
          <a:p>
            <a:pPr lvl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Түркістан облысы денсаулық сақтау басқармасының 02.09.2024жылғы  №282 н/қ бұйрығы бойынша орталықтағы  төсек орындар қайта бейімделді. Орталықта бейіндері бойынша  балалар ем қабылдайды: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	        1. Неврологиялық - 130 төсек орын;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               2. Ортопедиялық - 25 төсек орын;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               3. Соматикалық - 5 төсек орын.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1143008" cy="102398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428604"/>
          <a:ext cx="5000660" cy="4076700"/>
        </p:xfrm>
        <a:graphic>
          <a:graphicData uri="http://schemas.openxmlformats.org/drawingml/2006/table">
            <a:tbl>
              <a:tblPr/>
              <a:tblGrid>
                <a:gridCol w="2758326"/>
                <a:gridCol w="1121167"/>
                <a:gridCol w="1121167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Атаулары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3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Электрофорез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1741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3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Озокерит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3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Дарсонваль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3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УВЧ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3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УФО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3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Магнитотерапия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3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Электросон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3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Оттегі коктейлі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3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ДДТ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3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Тұзды шахта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1795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2162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3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  <a:tab pos="5486400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5834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952875" algn="l"/>
                          <a:tab pos="5486400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5934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143372" y="4714884"/>
          <a:ext cx="4777399" cy="1962912"/>
        </p:xfrm>
        <a:graphic>
          <a:graphicData uri="http://schemas.openxmlformats.org/drawingml/2006/table">
            <a:tbl>
              <a:tblPr/>
              <a:tblGrid>
                <a:gridCol w="1618538"/>
                <a:gridCol w="890053"/>
                <a:gridCol w="808984"/>
                <a:gridCol w="650840"/>
                <a:gridCol w="808984"/>
              </a:tblGrid>
              <a:tr h="326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Жаттығулар түрі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Бала саны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Жалпы жаттығулар саны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2023ж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2023ж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63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Таңертенгі жаттығу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2440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2552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73200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 76480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63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Жеке жаттығу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1326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1016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Топ жаттығу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1144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1536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60" marR="51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Пятиугольник 17"/>
          <p:cNvSpPr/>
          <p:nvPr/>
        </p:nvSpPr>
        <p:spPr>
          <a:xfrm>
            <a:off x="428596" y="4857760"/>
            <a:ext cx="3286148" cy="1571636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Неврология бөлімінде  ЕДШ жаттығуларына қатысқан балалар туралы  есеп:</a:t>
            </a:r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0" name="Пятиугольник 19"/>
          <p:cNvSpPr/>
          <p:nvPr/>
        </p:nvSpPr>
        <p:spPr>
          <a:xfrm rot="10800000" flipV="1">
            <a:off x="5643570" y="1571612"/>
            <a:ext cx="3214678" cy="142876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Неврология бөлімінде  физиоемін қабылдаған балалар туралы  есеп:</a:t>
            </a:r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75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85727"/>
            <a:ext cx="7286676" cy="523220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АФК бөлмесі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1142984"/>
          <a:ext cx="7143800" cy="5327904"/>
        </p:xfrm>
        <a:graphic>
          <a:graphicData uri="http://schemas.openxmlformats.org/drawingml/2006/table">
            <a:tbl>
              <a:tblPr/>
              <a:tblGrid>
                <a:gridCol w="2090108"/>
                <a:gridCol w="2161272"/>
                <a:gridCol w="2892420"/>
              </a:tblGrid>
              <a:tr h="275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endParaRPr lang="kk-KZ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Бала саны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Емнің саны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 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 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 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 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5-заезд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6-заезд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7-заезд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8-заезд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9-заезд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11-заезд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12-заезд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13-заезд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14-заезд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15-заезд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16-заезд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17-заезд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18-заезд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71569" cy="85725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01122" cy="769441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Қимыл – қозғалысы шектелген  балалардағы  жақсару нәтижелері: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3" y="1214422"/>
          <a:ext cx="8143928" cy="2643205"/>
        </p:xfrm>
        <a:graphic>
          <a:graphicData uri="http://schemas.openxmlformats.org/drawingml/2006/table">
            <a:tbl>
              <a:tblPr/>
              <a:tblGrid>
                <a:gridCol w="821599"/>
                <a:gridCol w="587212"/>
                <a:gridCol w="472088"/>
                <a:gridCol w="573131"/>
                <a:gridCol w="521781"/>
                <a:gridCol w="431506"/>
                <a:gridCol w="406658"/>
                <a:gridCol w="532547"/>
                <a:gridCol w="472088"/>
                <a:gridCol w="472088"/>
                <a:gridCol w="472088"/>
                <a:gridCol w="587212"/>
                <a:gridCol w="472088"/>
                <a:gridCol w="643178"/>
                <a:gridCol w="678664"/>
              </a:tblGrid>
              <a:tr h="173359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Басын ұстау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Аунау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Көмекпен </a:t>
                      </a: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отыру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Өздігімен отыру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4тағандап тұру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Еңбектеу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Тізерлеп тұрғызу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Тізерлеп жүргізу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Көмекпен тұру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Өздігімен тұру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Көмекпен жүру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Өздігімен жүру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Аяқ-қол қимыл-қозғалысын  жақсату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Бұлшық ет </a:t>
                      </a:r>
                      <a:r>
                        <a:rPr lang="kk-KZ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күшін</a:t>
                      </a:r>
                      <a:r>
                        <a:rPr lang="kk-KZ" sz="16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жақсарту</a:t>
                      </a:r>
                      <a:endParaRPr lang="kk-KZ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жақсарту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2023ж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2024ж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1537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55" marR="66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4286256"/>
            <a:ext cx="8143900" cy="43088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Иппотерапия</a:t>
            </a:r>
            <a:r>
              <a:rPr lang="kk-KZ" b="1" dirty="0" smtClean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14480" y="4929198"/>
          <a:ext cx="5929352" cy="1764606"/>
        </p:xfrm>
        <a:graphic>
          <a:graphicData uri="http://schemas.openxmlformats.org/drawingml/2006/table">
            <a:tbl>
              <a:tblPr/>
              <a:tblGrid>
                <a:gridCol w="1003578"/>
                <a:gridCol w="1102158"/>
                <a:gridCol w="1646773"/>
                <a:gridCol w="1145792"/>
                <a:gridCol w="1031051"/>
              </a:tblGrid>
              <a:tr h="6429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Бала саны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Емнің саны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Жалпы процедура саны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2023ж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2023ж-2024ж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2023ж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168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131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1176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8"/>
            <a:ext cx="6572296" cy="43088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Жүруге арналған жолақтар (брусья для ходьбы)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28794" y="1214422"/>
          <a:ext cx="5357850" cy="1612392"/>
        </p:xfrm>
        <a:graphic>
          <a:graphicData uri="http://schemas.openxmlformats.org/drawingml/2006/table">
            <a:tbl>
              <a:tblPr/>
              <a:tblGrid>
                <a:gridCol w="852152"/>
                <a:gridCol w="935754"/>
                <a:gridCol w="1426364"/>
                <a:gridCol w="1071423"/>
                <a:gridCol w="1072157"/>
              </a:tblGrid>
              <a:tr h="2933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Бала саны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Емнің саны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Жалпы процедура саны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2023ж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2023ж-2024ж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2023ж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1380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857224" y="3000372"/>
            <a:ext cx="6786610" cy="43088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Уқалау  кабинетінің көрсеткіші</a:t>
            </a:r>
            <a:endParaRPr kumimoji="0" lang="kk-KZ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714752"/>
          <a:ext cx="4286279" cy="2126097"/>
        </p:xfrm>
        <a:graphic>
          <a:graphicData uri="http://schemas.openxmlformats.org/drawingml/2006/table">
            <a:tbl>
              <a:tblPr/>
              <a:tblGrid>
                <a:gridCol w="714380"/>
                <a:gridCol w="1285884"/>
                <a:gridCol w="1183829"/>
                <a:gridCol w="1102186"/>
              </a:tblGrid>
              <a:tr h="1004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87" marR="66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Ем қабылдағандар саны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7" marR="66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Процедура саны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7" marR="66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Бірлік саны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7" marR="66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2023 жыл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7" marR="66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1892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7" marR="66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18920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7" marR="66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34270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7" marR="66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26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 2024 жыл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7" marR="66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2057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7" marR="66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20570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7" marR="66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34025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87" marR="66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14876" y="3714752"/>
          <a:ext cx="4100195" cy="2338962"/>
        </p:xfrm>
        <a:graphic>
          <a:graphicData uri="http://schemas.openxmlformats.org/drawingml/2006/table">
            <a:tbl>
              <a:tblPr/>
              <a:tblGrid>
                <a:gridCol w="2588895"/>
                <a:gridCol w="755650"/>
                <a:gridCol w="755650"/>
              </a:tblGrid>
              <a:tr h="65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2023ж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Жалпы  уқалау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454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Мойын-желке мағына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1213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1617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Қол-аяқтарына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181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Бет аймағына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Вибро уқалау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Арқа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1996"/>
            <a:ext cx="1071570" cy="102242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85852" y="357166"/>
            <a:ext cx="7500990" cy="52322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Балалар дәрігерінің  жылдық есебі</a:t>
            </a:r>
            <a:r>
              <a:rPr lang="kk-KZ" sz="2800" b="1" dirty="0" smtClean="0"/>
              <a:t>: </a:t>
            </a:r>
            <a:endParaRPr kumimoji="0" lang="kk-KZ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24" y="1643050"/>
          <a:ext cx="7572427" cy="3228670"/>
        </p:xfrm>
        <a:graphic>
          <a:graphicData uri="http://schemas.openxmlformats.org/drawingml/2006/table">
            <a:tbl>
              <a:tblPr/>
              <a:tblGrid>
                <a:gridCol w="673856"/>
                <a:gridCol w="2923067"/>
                <a:gridCol w="1987752"/>
                <a:gridCol w="1987752"/>
              </a:tblGrid>
              <a:tr h="57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endParaRPr lang="kk-KZ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2023ж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55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Емделген жалпы бала саны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493-100%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512 - 100%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Темір жетіспеушілік анемия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212-43%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162 – 31,6%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64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Жедел бронхит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98-19,9%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128 – 25%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64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Жедел фарингит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35-7,1%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43 – 8,4%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86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Функциональная диспепсия 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97-19,7%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43 – 8,4%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64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Жедел назофарингит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46-9,3%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133 – 26%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64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Крапивница 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5-1%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3 – 0,6%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143008" cy="102398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285852" y="285728"/>
            <a:ext cx="6858048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Психиатр дәрігерінің есебі: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928670"/>
          <a:ext cx="6357982" cy="1848651"/>
        </p:xfrm>
        <a:graphic>
          <a:graphicData uri="http://schemas.openxmlformats.org/drawingml/2006/table">
            <a:tbl>
              <a:tblPr/>
              <a:tblGrid>
                <a:gridCol w="2929079"/>
                <a:gridCol w="1357050"/>
                <a:gridCol w="2071853"/>
              </a:tblGrid>
              <a:tr h="315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Жалпы бала саны 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2552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жас</a:t>
                      </a: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қа дейінгі балалар саны 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1051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Психиатр кеңесін қажет етпитін балалар саны 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1501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58,8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Психиатр кеңесін қажет ететін балалар  саны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1051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41,2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2976" y="3000372"/>
            <a:ext cx="7000924" cy="461665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Нозология бойынша есеп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3643314"/>
          <a:ext cx="7500990" cy="1978920"/>
        </p:xfrm>
        <a:graphic>
          <a:graphicData uri="http://schemas.openxmlformats.org/drawingml/2006/table">
            <a:tbl>
              <a:tblPr/>
              <a:tblGrid>
                <a:gridCol w="692855"/>
                <a:gridCol w="4717695"/>
                <a:gridCol w="1293274"/>
                <a:gridCol w="797166"/>
              </a:tblGrid>
              <a:tr h="285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Психикалық және мінез құлықтық бұзылулар – (ИЖС,ЗПРР)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289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27. %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ЗПРР, РАС 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7 %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Сөйлеу және тіл дамуының өзге бұзылысы F80.8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Жеңіл когнитивті бұзылулар  F06.7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1.3 %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Психикалық өзгерістер анықталмаған  сау балалар саны 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509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50.1 %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143008" cy="102398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357166"/>
            <a:ext cx="6858048" cy="461665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Ортопед – травматолог дәрігерінің есебі: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500174"/>
          <a:ext cx="8143932" cy="4281576"/>
        </p:xfrm>
        <a:graphic>
          <a:graphicData uri="http://schemas.openxmlformats.org/drawingml/2006/table">
            <a:tbl>
              <a:tblPr/>
              <a:tblGrid>
                <a:gridCol w="3786214"/>
                <a:gridCol w="1928826"/>
                <a:gridCol w="1107038"/>
                <a:gridCol w="1321854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Нозология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атаулары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МКБ-10 бойынша диагноздың коды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Абсолютті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саны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2023ж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2024ж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67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Табанның деформациялары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M21.0,M21.4,M21.5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513-66%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515–73%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67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Деформациялық дорсопатиялар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M40.0-M41.5,M43.6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147-18,9%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101–14,4%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7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Туа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біткен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жамбас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дислокациясы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Q65.0,Q65.1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105-13,5%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80– 11,3%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675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Туа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біткен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асқа 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 даму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кемістіктері</a:t>
                      </a:r>
                      <a:r>
                        <a:rPr kumimoji="0" lang="ru-RU" sz="1600" b="1" i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</a:t>
                      </a:r>
                      <a:r>
                        <a:rPr kumimoji="0"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сүйек-бұлшық ет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жүйесі</a:t>
                      </a: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Q79.8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13-1,6%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– 1,3%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7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778-100%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705 - 100</a:t>
                      </a: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891" marR="48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143008" cy="102398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00100" y="214290"/>
            <a:ext cx="7429552" cy="52322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рготерапевттің есебі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3" y="1142984"/>
          <a:ext cx="8643998" cy="5416270"/>
        </p:xfrm>
        <a:graphic>
          <a:graphicData uri="http://schemas.openxmlformats.org/drawingml/2006/table">
            <a:tbl>
              <a:tblPr/>
              <a:tblGrid>
                <a:gridCol w="314147"/>
                <a:gridCol w="4561022"/>
                <a:gridCol w="1044945"/>
                <a:gridCol w="762641"/>
                <a:gridCol w="1016941"/>
                <a:gridCol w="944302"/>
              </a:tblGrid>
              <a:tr h="22444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Жалпы  емделуші  балалар  саны 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2023ж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2024ж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2440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2552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5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Қабылдаған  емделуші  балалар  саны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1348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55,3%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1553 </a:t>
                      </a: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60,9%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15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  Жеке сабаққа қабылданған балалар саны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271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20,1%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220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14,2%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15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Топпен жұмыс жасау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191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14,2%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12,9%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15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  Өзіне-өзі қызмет етуді үйренді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245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18,2%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334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21,5%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15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  Сурет салуды үйрету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18,5%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17,8%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45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  Қасық  ұстауды үйрету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18,5%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20,9</a:t>
                      </a:r>
                      <a:r>
                        <a:rPr lang="kk-KZ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  Қайшы, желім, ермексазбен жұмыс жасауды  </a:t>
                      </a: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 үйрету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 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22,5%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24,3%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15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  Жеке  басының  гигиенасын  үйренді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 </a:t>
                      </a: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16,3 %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258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16,6%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544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  Затты </a:t>
                      </a: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ұстауды</a:t>
                      </a: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, алып -салуды үйренді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622 </a:t>
                      </a: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46,2%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896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57,6%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23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Бисермен жұмыс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8,9%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7,5%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23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Тоқыма жіппен жұмыс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8,4%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6%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23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Кестемен тігумен жұмыс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7,6%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4,9%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1071570" cy="78581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14480" y="214290"/>
            <a:ext cx="6572296" cy="52322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сихолог</a:t>
            </a:r>
            <a:r>
              <a:rPr lang="kk-KZ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есебі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928670"/>
          <a:ext cx="8358246" cy="5801150"/>
        </p:xfrm>
        <a:graphic>
          <a:graphicData uri="http://schemas.openxmlformats.org/drawingml/2006/table">
            <a:tbl>
              <a:tblPr/>
              <a:tblGrid>
                <a:gridCol w="378564"/>
                <a:gridCol w="3973163"/>
                <a:gridCol w="1006123"/>
                <a:gridCol w="735697"/>
                <a:gridCol w="1021589"/>
                <a:gridCol w="1243110"/>
              </a:tblGrid>
              <a:tr h="33256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Сырқаты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Саны- 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2023ж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2024ж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Тексеруден өткен балалар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2440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2552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2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Жүйкесі бұзылмағандар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4%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2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Жасқа  толмаған  сәбилер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377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15,5%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8,2%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2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Жүйкесі бұзылғандар  (Оның  ішінде):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1983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81,3%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2254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88,3%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2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Жүйке–тілдік дамудың тежелуі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747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37,7%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919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40,8%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2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Назар аудару қабілетінің бұзылуы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7,6%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233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10,3%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2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Зейін тұрақтылығы жеткіліксіз, төмен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338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17%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296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13,1%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2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Танымдық процестер қабілетінің бұзылуы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268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13,5</a:t>
                      </a: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278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12,3</a:t>
                      </a: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2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Психикалық дамуы жас мөлшерінен төмен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6,4%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2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Есте сақтау қабілетінің бұзылысы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12,2%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12,4% 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652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Эмоциялық ерік – жігері жетілмеген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91" marR="47391" marT="81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5,1%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4,7%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1000132" cy="89598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643042" y="214290"/>
            <a:ext cx="6429420" cy="52322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АВА- терапия</a:t>
            </a:r>
            <a:r>
              <a:rPr kumimoji="0" lang="kk-KZ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есебі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822549"/>
          <a:ext cx="8215370" cy="5782185"/>
        </p:xfrm>
        <a:graphic>
          <a:graphicData uri="http://schemas.openxmlformats.org/drawingml/2006/table">
            <a:tbl>
              <a:tblPr/>
              <a:tblGrid>
                <a:gridCol w="428628"/>
                <a:gridCol w="4365959"/>
                <a:gridCol w="1027673"/>
                <a:gridCol w="801925"/>
                <a:gridCol w="728870"/>
                <a:gridCol w="862315"/>
              </a:tblGrid>
              <a:tr h="29879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kk-K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Жалпы  емделуші  балалар  саны 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2023ж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2024ж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2440 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2552 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6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Жеке сабаққа қабылданған балалар саны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496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20,3</a:t>
                      </a: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640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86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Сөздерді  түсіну  және  қайталау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13,1</a:t>
                      </a: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157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24,5</a:t>
                      </a: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79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Тустерді  ажырату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11,1</a:t>
                      </a: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25,1</a:t>
                      </a: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94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Аяқ  киімін  шешу,  кию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12,7%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28,1%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40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Алақан  соғуы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9,9%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205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10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Заттарды  ұстауы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11,5%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152 </a:t>
                      </a: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23,7%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50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Сурет салуды үйрету (қайшы, желім, ермексаз)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12,3</a:t>
                      </a: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40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Өзіне-өзі қызмет етуді үйрету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9,3%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86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Музыка терапия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15,2%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228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35,6%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94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Пішінді ажыратуды үйрету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9,1%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20,4%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94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Есте сақтау қабілетінің жақсарту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9,1%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77" marR="46177" marT="8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 </a:t>
                      </a: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26,6%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83099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Мүгедектік профилактикасына арналған іс-шараларды орындау үшін қолданылатын нормативтік құқықтық актілер: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1071546"/>
            <a:ext cx="892971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1.Халық денсаулығы және денсаулық сақтау жүйесі туралы Қазақстан Республикасының 2020 жылғы 7 шілдедегі №360-VI Кодексі;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2.Қазақстан Республикасы Денсаулық сақтау министрінің 2020 жылғы 7 қазандағы № ҚР ДСМ-116/2020 бұйрығы. Қазақстан Республикасының Әділет министрлігінде 2020 жылғы 9 қазанда № 21381 болып тіркелді. 25.08.2022 Жаңартылған;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3.Қазақстан Республикасы Денсаулық сақтау министрінің 2020 жылғы 29 қазандағы «Об утверждении минимальных стандартов оснащения организаций здравоохранения медицинскими изделиями» № ҚР ДСМ-167/2020 бұйрығына сәйкес, орталыққа балаларға оңалту емін жүргізудің жаңа технологияларын еңгізу;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4.ҚР ДСМ 2020жылғы 11 тамыздағы  № ҚР ДСМ - 96/2020" Денсаулық сақтау объектілеріне қойылатын санитариялық-эпидемиологиялық талаптар" бұйрығымен үнемі жұмыс жасау;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5.28.02.2019ж  №55 Протоколымен  - Медициналық оңалтудың клиникалық хаттамасы: «Қайта оңалту» бойынша үнемі жұмысты жалғастыру;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6.15.12.2023ж  №199 Протоколымен «Церебральды сал ауруларының клиникалық хаттамасы»;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7.21.12.2021ж  № ҚР  ДСМ – 305/2020 «Денсаулық сақтау саласындағы мамандықтар мен мамандандырулар номенклатурасын, денсаулық сақтау қызметкерлері лауазымдарының номенклатурасы мен біліктілік сипаттамаларын бекіту туралы» бұйрығы;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ҚР ДСМ 2023 жылғы 7 сәуірдегі № ҚР ДСМ – 65/2023 " Медициналық оңалту көрсетуді ұйымдастыру стандартын бекіту туралы" бұйрығы;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7224" y="142852"/>
            <a:ext cx="7286676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3952875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Логопед- дефектологтардың есебі: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642918"/>
          <a:ext cx="8715404" cy="6046470"/>
        </p:xfrm>
        <a:graphic>
          <a:graphicData uri="http://schemas.openxmlformats.org/drawingml/2006/table">
            <a:tbl>
              <a:tblPr/>
              <a:tblGrid>
                <a:gridCol w="389441"/>
                <a:gridCol w="98366"/>
                <a:gridCol w="2755135"/>
                <a:gridCol w="1486348"/>
                <a:gridCol w="1283664"/>
                <a:gridCol w="1387869"/>
                <a:gridCol w="1314581"/>
              </a:tblGrid>
              <a:tr h="1714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Атауы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2023жыл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жыл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0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Барлығы: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2440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r>
                        <a:rPr lang="ru-RU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2552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0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Сөйлеу қабілеті қалыпты: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28,1%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2,1%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0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Сөйлеу патологиясы барлар: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2238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70,8%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2444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97,9%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Оның  ішінде: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Ем алған балалар саны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Оңалғаны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34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2023ж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2024ж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2023ж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2024ж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8634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2238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2444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1538 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Дизартрия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302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359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 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Дислалия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374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396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350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305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Тіл дамуының тежелуі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894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817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700 </a:t>
                      </a: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568 </a:t>
                      </a: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Алалия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315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168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256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Тұтығу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 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4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Инт-ң жетіспеушілігіне байланысты тіл дамуының тежелуі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4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Есту қабілеті төмендегеніне байланысты  тіл дамуының тежелуі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 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Дисграфия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Риноналалия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Анартрия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 </a:t>
                      </a: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7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Дисорфография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23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Дислексия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</a:t>
                      </a: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00166" y="285728"/>
            <a:ext cx="7286676" cy="95410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Монтессори кабинетінің есебі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8-айлық  пен 3-жас  аралығы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14348" y="1357298"/>
          <a:ext cx="8001024" cy="370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5072074"/>
          <a:ext cx="7429552" cy="1539934"/>
        </p:xfrm>
        <a:graphic>
          <a:graphicData uri="http://schemas.openxmlformats.org/drawingml/2006/table">
            <a:tbl>
              <a:tblPr/>
              <a:tblGrid>
                <a:gridCol w="428628"/>
                <a:gridCol w="3549012"/>
                <a:gridCol w="1725956"/>
                <a:gridCol w="1725956"/>
              </a:tblGrid>
              <a:tr h="21849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 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Calibri"/>
                          <a:cs typeface="Times New Roman"/>
                        </a:rPr>
                        <a:t>Саны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 </a:t>
                      </a:r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жыл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</a:t>
                      </a:r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жыл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28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57" marR="47357" marT="8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Жалпы  емделуші   балалар саны:  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57" marR="47357" marT="8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2440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28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57" marR="47357" marT="8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Жеке сабаққа қабылданған балалар саны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57" marR="47357" marT="8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85918" y="2428868"/>
            <a:ext cx="432426" cy="92869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174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428868"/>
            <a:ext cx="432426" cy="92869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75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928802"/>
            <a:ext cx="412613" cy="150019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143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785926"/>
            <a:ext cx="432426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69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1785926"/>
            <a:ext cx="412613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126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1785926"/>
            <a:ext cx="412613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62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1785926"/>
            <a:ext cx="412613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154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2143116"/>
            <a:ext cx="432426" cy="115253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49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1785926"/>
            <a:ext cx="412613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205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1785926"/>
            <a:ext cx="412613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57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000240"/>
            <a:ext cx="432426" cy="122397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93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1714488"/>
            <a:ext cx="412613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48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2066" y="1785926"/>
            <a:ext cx="432426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110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14942" y="1571612"/>
            <a:ext cx="432426" cy="179547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73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1785926"/>
            <a:ext cx="412613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79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86446" y="1785926"/>
            <a:ext cx="432426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31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15074" y="1714488"/>
            <a:ext cx="432426" cy="167164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112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57950" y="1857364"/>
            <a:ext cx="432426" cy="150972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37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86578" y="1785926"/>
            <a:ext cx="412613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72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454" y="2214554"/>
            <a:ext cx="432426" cy="114300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54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6" name="Picture 1" descr="C:\Users\GANI\Desktop\logoJansaya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1071546" cy="99266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00166" y="357166"/>
            <a:ext cx="7286676" cy="95410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Монтессори кабинетінің есебі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 жастан  жоғары балалар</a:t>
            </a:r>
            <a:endParaRPr lang="kk-KZ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14348" y="1357298"/>
          <a:ext cx="8001024" cy="370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85918" y="2428868"/>
            <a:ext cx="432426" cy="92869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120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428868"/>
            <a:ext cx="432426" cy="92869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89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1857364"/>
            <a:ext cx="412613" cy="150019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139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785926"/>
            <a:ext cx="412613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121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1785926"/>
            <a:ext cx="412613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89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2214554"/>
            <a:ext cx="412613" cy="115253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122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1785926"/>
            <a:ext cx="412613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168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1785926"/>
            <a:ext cx="412613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176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143116"/>
            <a:ext cx="412613" cy="122397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127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1785926"/>
            <a:ext cx="412613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161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1785926"/>
            <a:ext cx="412613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283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86380" y="1571612"/>
            <a:ext cx="412613" cy="179547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220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1714488"/>
            <a:ext cx="432426" cy="167164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225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1857364"/>
            <a:ext cx="412613" cy="150972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201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15140" y="1785926"/>
            <a:ext cx="412613" cy="15811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172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58016" y="2214554"/>
            <a:ext cx="412613" cy="114300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236</a:t>
            </a:r>
            <a:endParaRPr lang="ru-RU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6" name="Picture 1" descr="C:\Users\GANI\Desktop\logoJansaya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071546" cy="992667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14348" y="4929198"/>
          <a:ext cx="7929618" cy="1247178"/>
        </p:xfrm>
        <a:graphic>
          <a:graphicData uri="http://schemas.openxmlformats.org/drawingml/2006/table">
            <a:tbl>
              <a:tblPr/>
              <a:tblGrid>
                <a:gridCol w="571504"/>
                <a:gridCol w="3673336"/>
                <a:gridCol w="1842389"/>
                <a:gridCol w="1842389"/>
              </a:tblGrid>
              <a:tr h="3078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Жалпы  емделуші   балалар  саны: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жыл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жыл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35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2440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2552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60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7" marR="47357" marT="8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Жеке сабаққа қабылданған балалар саны, оның ішінде: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7" marR="47357" marT="8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7" marR="47357" marT="81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285728"/>
            <a:ext cx="8786842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Соматика бөлімінің 2023 – 2024 жылдардағы жылдық есебі: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928670"/>
          <a:ext cx="8001055" cy="2084969"/>
        </p:xfrm>
        <a:graphic>
          <a:graphicData uri="http://schemas.openxmlformats.org/drawingml/2006/table">
            <a:tbl>
              <a:tblPr/>
              <a:tblGrid>
                <a:gridCol w="329940"/>
                <a:gridCol w="4249213"/>
                <a:gridCol w="1710951"/>
                <a:gridCol w="1710951"/>
              </a:tblGrid>
              <a:tr h="25344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Диагнозы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 жыл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жыл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98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Созылмалы жай бронхит, ремиссия кезеңі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56-83,6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– 83,8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534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Созылмалы фарингит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24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Алиментарлы анемия І-дәрежелі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7-10,4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– 13,5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534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Полиартропатия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4-6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– 10,8</a:t>
                      </a:r>
                      <a:r>
                        <a:rPr lang="kk-KZ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534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Барлығы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67-100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37-100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688" y="3000372"/>
            <a:ext cx="8644030" cy="64633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kk-KZ" b="1" dirty="0" smtClean="0"/>
              <a:t>Соматика бөлімі:физиоемдеу бөлімінің 2023-2024 жылдардың жылдық салыстырмалы есебі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3" y="3571875"/>
          <a:ext cx="8072493" cy="3189732"/>
        </p:xfrm>
        <a:graphic>
          <a:graphicData uri="http://schemas.openxmlformats.org/drawingml/2006/table">
            <a:tbl>
              <a:tblPr/>
              <a:tblGrid>
                <a:gridCol w="898337"/>
                <a:gridCol w="3574669"/>
                <a:gridCol w="1874963"/>
                <a:gridCol w="1724524"/>
              </a:tblGrid>
              <a:tr h="1543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Процедураның </a:t>
                      </a: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аты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Ем қабылдағандар саны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2023ж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2024ж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6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Электрофорез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6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Озокерит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6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Дарсонваль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6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УВЧ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6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УФО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6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Магнитотерапия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6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Электросон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6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ДДТ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6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Тұзды шахта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6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Оттегі коктейлі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68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  <a:tab pos="5486400" algn="l"/>
                        </a:tabLst>
                      </a:pPr>
                      <a:endParaRPr lang="kk-KZ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  <a:tab pos="5486400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Барлығы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  <a:tab pos="5486400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  <a:tab pos="5486400" algn="l"/>
                        </a:tabLs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83" marR="45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57356" y="500042"/>
            <a:ext cx="6143668" cy="52322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ЕДШ бойынша есебі</a:t>
            </a:r>
            <a:endParaRPr kumimoji="0" lang="kk-KZ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571612"/>
          <a:ext cx="7929616" cy="2520645"/>
        </p:xfrm>
        <a:graphic>
          <a:graphicData uri="http://schemas.openxmlformats.org/drawingml/2006/table">
            <a:tbl>
              <a:tblPr/>
              <a:tblGrid>
                <a:gridCol w="1987181"/>
                <a:gridCol w="837790"/>
                <a:gridCol w="729760"/>
                <a:gridCol w="729025"/>
                <a:gridCol w="729025"/>
                <a:gridCol w="729025"/>
                <a:gridCol w="729760"/>
                <a:gridCol w="729025"/>
                <a:gridCol w="729025"/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Жаттығулар түрі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Бала саны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Жаттығулар    куні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Жаттығулар саны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Жалпы жаттығулар саны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2023ж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2023ж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2023ж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2023ж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41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Таңертенгі  жаттығу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555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1110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61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Жеке    жаттығу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465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255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Топ   жаттығу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540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71670" y="5286388"/>
          <a:ext cx="4857784" cy="1121664"/>
        </p:xfrm>
        <a:graphic>
          <a:graphicData uri="http://schemas.openxmlformats.org/drawingml/2006/table">
            <a:tbl>
              <a:tblPr/>
              <a:tblGrid>
                <a:gridCol w="1072480"/>
                <a:gridCol w="1992449"/>
                <a:gridCol w="1792855"/>
              </a:tblGrid>
              <a:tr h="448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Ем  қабылдағандар саны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Процедура  саны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жыл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24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жыл</a:t>
                      </a:r>
                      <a:endParaRPr lang="ru-RU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43174" y="4643446"/>
            <a:ext cx="374609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Уқалау кабинетінің  есебі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143008" cy="102398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142987"/>
          <a:ext cx="7929619" cy="4992498"/>
        </p:xfrm>
        <a:graphic>
          <a:graphicData uri="http://schemas.openxmlformats.org/drawingml/2006/table">
            <a:tbl>
              <a:tblPr/>
              <a:tblGrid>
                <a:gridCol w="528643"/>
                <a:gridCol w="3836871"/>
                <a:gridCol w="1827829"/>
                <a:gridCol w="1736276"/>
              </a:tblGrid>
              <a:tr h="3363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Диагноздар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2023 жыл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kk-K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жыл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6013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Туа біткен біржақты ортан жіліктің шығуы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68 – 14,1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75 – 16,9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11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Туа біткен екіжақты ортан жіліктің шығуы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73 – 15,1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60 – 13,5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11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Туа біткен біржақты ортан жіліктің таюы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71 – 14,7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57 – 12,8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21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Туа біткен екіжақты ортан жіліктің таюы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67 – 13,9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47 –10,6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11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Табан-варустық маймақтық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68 – 14,1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40 – 9,1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11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Өкше-вальгустық маймақтық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52 – 10,8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44 – 9,9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11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Туа біткен жалпақ табан (pesplanus)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45 – 9,3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80 – 18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6013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Омыртқа бағанының туа біткен деформациясы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18 – 3,8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Calibri"/>
                          <a:cs typeface="Times New Roman"/>
                        </a:rPr>
                        <a:t>20 – 4,5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11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Туа біткен ішке кірген (қуыс кеуде)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20 – 4,2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21 – 4,7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11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БАРЛЫҒЫ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482 </a:t>
                      </a: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- 100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444 </a:t>
                      </a: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- 100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30" marR="5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285728"/>
            <a:ext cx="8786842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Ортопедия бөлімінің 2023 – 2024 жылдардағы жылдық есебі: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3108" y="500042"/>
            <a:ext cx="6572296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75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Физиоемдеу бөлімінің есебі: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287456"/>
          <a:ext cx="8215370" cy="5141940"/>
        </p:xfrm>
        <a:graphic>
          <a:graphicData uri="http://schemas.openxmlformats.org/drawingml/2006/table">
            <a:tbl>
              <a:tblPr/>
              <a:tblGrid>
                <a:gridCol w="370061"/>
                <a:gridCol w="1558764"/>
                <a:gridCol w="1143008"/>
                <a:gridCol w="990557"/>
                <a:gridCol w="975646"/>
                <a:gridCol w="975646"/>
                <a:gridCol w="827542"/>
                <a:gridCol w="687073"/>
                <a:gridCol w="687073"/>
              </a:tblGrid>
              <a:tr h="7143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Процедура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ның аты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Қалып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 өлшем бірлігі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Ем қабылдағандар саны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Процедура саны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Бірлік саны                  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2023ж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2024ж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2023ж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2024ж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2023ж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2024ж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87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Электрофорез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ед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4438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3760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8876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7520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87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Озокерит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2,5уд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4070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7275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10175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18188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87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Дарсонваль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ед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2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УВЧ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1,5ед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2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УФО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1,5ед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87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Магнитотерапия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2ед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3432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3163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6544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6326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87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Электросон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3ед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2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ДДТ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87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Тұзды шахта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 ед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5908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5532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90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Оттегі коктейлі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2ед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3020 порция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1670 порция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endParaRPr lang="kk-KZ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endParaRPr lang="kk-KZ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87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  <a:tab pos="5486400" algn="l"/>
                        </a:tabLst>
                      </a:pPr>
                      <a:endParaRPr lang="kk-K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  <a:tab pos="5486400" algn="l"/>
                        </a:tabLst>
                      </a:pPr>
                      <a:r>
                        <a:rPr lang="kk-KZ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Барлығы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  <a:tab pos="5486400" algn="l"/>
                        </a:tabLst>
                      </a:pPr>
                      <a:endParaRPr lang="kk-K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  <a:tab pos="5486400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  <a:tab pos="5486400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1668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  <a:tab pos="5486400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17462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  <a:tab pos="5486400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18143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  <a:tab pos="5486400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31717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  <a:tab pos="5486400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37661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01" marR="44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0441"/>
            <a:ext cx="1143008" cy="102398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500034" y="357166"/>
            <a:ext cx="8215370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ЕДШ   бойынша   </a:t>
            </a:r>
            <a:r>
              <a:rPr kumimoji="0" lang="kk-KZ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Ортопедия   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бөлімшесінің   2023 – 2024 жылдардағы көрсеткіші</a:t>
            </a:r>
            <a:endParaRPr kumimoji="0" lang="kk-KZ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7" y="1428736"/>
          <a:ext cx="8501123" cy="3014581"/>
        </p:xfrm>
        <a:graphic>
          <a:graphicData uri="http://schemas.openxmlformats.org/drawingml/2006/table">
            <a:tbl>
              <a:tblPr/>
              <a:tblGrid>
                <a:gridCol w="1895855"/>
                <a:gridCol w="912819"/>
                <a:gridCol w="772385"/>
                <a:gridCol w="776660"/>
                <a:gridCol w="785818"/>
                <a:gridCol w="785818"/>
                <a:gridCol w="785818"/>
                <a:gridCol w="928694"/>
                <a:gridCol w="857256"/>
              </a:tblGrid>
              <a:tr h="864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Жаттығулар түрі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Бала саны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Жаттығулар    куні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Жаттығулар саны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Жалпы жаттығулар саны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2023 ж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2023ж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2023ж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2023 ж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2024ж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41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Таңертенгі  жаттығу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482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444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7280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6675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14510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13350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32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Жеке    жаттығу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1785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1695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Топ   жаттығу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363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332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5445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4980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16" marR="6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928662" y="4572008"/>
            <a:ext cx="7572396" cy="64633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Уқалау   бойынша   </a:t>
            </a:r>
            <a:r>
              <a:rPr kumimoji="0" lang="kk-KZ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Ортопедия  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бөлімшесінің   2023-2024 жылдардағы</a:t>
            </a:r>
            <a:r>
              <a:rPr kumimoji="0" lang="kk-KZ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салыстырмалы көрсеткіші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5357826"/>
          <a:ext cx="7143800" cy="1203774"/>
        </p:xfrm>
        <a:graphic>
          <a:graphicData uri="http://schemas.openxmlformats.org/drawingml/2006/table">
            <a:tbl>
              <a:tblPr/>
              <a:tblGrid>
                <a:gridCol w="1311586"/>
                <a:gridCol w="2046000"/>
                <a:gridCol w="1322530"/>
                <a:gridCol w="2463684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Ем  қабылдағандар саны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Процедура  саны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Бірлік  саны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2023 жыл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481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4810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6645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62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2024 жыл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444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/>
                          <a:ea typeface="Times New Roman"/>
                          <a:cs typeface="Times New Roman"/>
                        </a:rPr>
                        <a:t>4440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10130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714348" y="214290"/>
            <a:ext cx="8215370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Стратегиялық бағыттармен нысаналы индикаторлардың 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2023-2024 жылдардағы 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жылдық  орындалуы</a:t>
            </a:r>
            <a:endParaRPr kumimoji="0" lang="kk-KZ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071545"/>
          <a:ext cx="8572560" cy="5456798"/>
        </p:xfrm>
        <a:graphic>
          <a:graphicData uri="http://schemas.openxmlformats.org/drawingml/2006/table">
            <a:tbl>
              <a:tblPr/>
              <a:tblGrid>
                <a:gridCol w="436018"/>
                <a:gridCol w="2407313"/>
                <a:gridCol w="1659970"/>
                <a:gridCol w="810127"/>
                <a:gridCol w="779064"/>
                <a:gridCol w="779064"/>
                <a:gridCol w="779064"/>
                <a:gridCol w="921940"/>
              </a:tblGrid>
              <a:tr h="16039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Нысаналы индикатор  және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көрсеткіштер  </a:t>
                      </a:r>
                      <a:r>
                        <a:rPr lang="kk-KZ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нәтижелілігі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Дереккөз ақпараты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(Источник </a:t>
                      </a: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нформации</a:t>
                      </a: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Бірлік.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r>
                        <a:rPr lang="kk-KZ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  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r>
                        <a:rPr lang="kk-KZ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 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Жоспар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Орындалуы</a:t>
                      </a: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Жоспар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Орындалуы</a:t>
                      </a: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7119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Пациенттердің қанағаттану деңгейі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Сауалнама</a:t>
                      </a: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деректері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(анкетирования)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  <a:r>
                        <a:rPr lang="en-US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  <a:r>
                        <a:rPr lang="en-US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  <a:r>
                        <a:rPr lang="en-US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</a:t>
                      </a:r>
                      <a:r>
                        <a:rPr lang="en-US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248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Ұлттық аккредиттеуден</a:t>
                      </a: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өту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Сертификат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Бірлік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4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Кредиторлық берешек ұзақ мерзімді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Қаржылық деректер</a:t>
                      </a: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экономикалық бөлімі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Мын.теңге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703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Медициналық ұйымның қаржылық тиімділігі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ФХД есебі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Пішін№ 141 / у-УЗ ОҚО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62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Есепті кезеңдегі негізделген шағымдар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Өтініштерді тіркеу</a:t>
                      </a: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журналы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769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Төсек жұмысы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ЭРСБ – </a:t>
                      </a: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</a:t>
                      </a: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түсіру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Төсек-күн </a:t>
                      </a: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</a:t>
                      </a: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төсек қоры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көрсеткіш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329,1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62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Аурудың жатқан орташа төсек күні</a:t>
                      </a:r>
                      <a:endParaRPr lang="ru-RU" sz="1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ЭРСБ – </a:t>
                      </a: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</a:t>
                      </a: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түсіру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көрсеткіш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</a:t>
                      </a:r>
                      <a:r>
                        <a:rPr lang="kk-KZ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62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Ауруханаішілік</a:t>
                      </a: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инфекцияның көрсеткіші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Есеп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417" marR="43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285728"/>
            <a:ext cx="8143900" cy="83099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«Жансая» облыстық балалар оңалту орталығында  атқарылған  жұмыстар: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785786" y="2428868"/>
            <a:ext cx="7715304" cy="214314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 сәуір күні «</a:t>
            </a:r>
            <a:r>
              <a:rPr lang="kk-KZ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Церебральді паралич. Балалардың психикалық дамуы мен сөйлеу қабілетінің тежелуі» тақырыбында Түркістан облысы медициналық ұйымдары қызметкерлерінің қатысуымен конференция өткізіліп,  65 медициналық қызметкер қатысты.</a:t>
            </a:r>
            <a:endParaRPr lang="ru-RU" sz="2000" dirty="0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928662" y="4786322"/>
            <a:ext cx="7286676" cy="1357322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Жылыту жүйелері газбен жылытуға ауыстырылды.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285860"/>
            <a:ext cx="5929354" cy="1015663"/>
          </a:xfrm>
          <a:prstGeom prst="rect">
            <a:avLst/>
          </a:prstGeom>
          <a:solidFill>
            <a:srgbClr val="66FF66"/>
          </a:solidFill>
        </p:spPr>
        <p:txBody>
          <a:bodyPr wrap="square">
            <a:spAutoFit/>
          </a:bodyPr>
          <a:lstStyle/>
          <a:p>
            <a:pPr marL="457200" indent="-457200" algn="ctr"/>
            <a:r>
              <a:rPr lang="kk-KZ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«Жансая» облыстық балалар оңалту орталығы  2024жылға арналған Кешенді жоспарын орындау мақсатында: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143008" cy="10239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985" name="Picture 1" descr="C:\Users\GANI\Downloads\WhatsApp Image 2025-01-24 at 12.10.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443095" cy="4857784"/>
          </a:xfrm>
          <a:prstGeom prst="rect">
            <a:avLst/>
          </a:prstGeom>
          <a:noFill/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285720" y="1500174"/>
            <a:ext cx="4000528" cy="3714776"/>
          </a:xfrm>
          <a:prstGeom prst="snip1Rect">
            <a:avLst/>
          </a:prstGeom>
          <a:solidFill>
            <a:schemeClr val="bg1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Ғимарат бейімделінген, желісі: қабылдау бөлімі, 5 сауықтыру топтары (Қадам, Балбулақ, Сұнқар, Сәби, Бобек), физиоемдеу  бөлімі, екі емдік дене шынықтыру залы, уқалау бөлмелері, ән-күй залы, ой-тынықтыру және психологиялық коррекция  бөлмесі, оқшаулау бөлмесі, залалсыздандыру бөлмесі,  асхана,  әкімшілік-шаруашылық  бөлімі.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428596" y="285728"/>
            <a:ext cx="8143900" cy="83099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«Жансая» облыстық балалар оңалту орталығында  атқарылған  жұмыстар: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5" name="Picture 3" descr="C:\Users\GANI\Downloads\WhatsApp Image 2025-01-23 at 17.29.5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85860"/>
            <a:ext cx="3929089" cy="3643338"/>
          </a:xfrm>
          <a:prstGeom prst="rect">
            <a:avLst/>
          </a:prstGeom>
          <a:noFill/>
        </p:spPr>
      </p:pic>
      <p:sp>
        <p:nvSpPr>
          <p:cNvPr id="6" name="Блок-схема: знак завершения 5"/>
          <p:cNvSpPr/>
          <p:nvPr/>
        </p:nvSpPr>
        <p:spPr>
          <a:xfrm>
            <a:off x="1285852" y="5000636"/>
            <a:ext cx="6572296" cy="164305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11.11- 13.11.2024ж  аралығында «Жансая»  облыстық балалар оңалту орталығы» ұлттық аккредитациядан сәтті өтіп, «Бірінші санат» дәрежесіне ие болды.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7143800" cy="83099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2025 жылға жоспарланған жұмыстардың негізгі бағыттары: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2428868"/>
            <a:ext cx="7572428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2.ҚР ДСМ 2023 жылғы 7 сәуірдегі № ҚР ДСМ – 65/2023 "Медициналық оңалту көрсетуді ұйымдастыру стандартын бекіту туралы" бұйрығын жұмысқа еңгізу;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1285860"/>
            <a:ext cx="7572428" cy="1062046"/>
          </a:xfrm>
          <a:prstGeom prst="roundRect">
            <a:avLst/>
          </a:prstGeom>
          <a:solidFill>
            <a:schemeClr val="bg1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1.Орталықта күрделі жөндеу жұмыстарын жүргізу мақсатында, 2024жылдан бастап ПСД - Проектно-сметная документация (жобалау-сметалық құжаттама) жүргізілуде;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3643314"/>
            <a:ext cx="7572428" cy="928694"/>
          </a:xfrm>
          <a:prstGeom prst="roundRect">
            <a:avLst/>
          </a:prstGeom>
          <a:solidFill>
            <a:schemeClr val="bg1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3.Қазақстан Республикасы Денсаулық сақтау министрінің 2020 жылғы 29 қазандағы № 167 бұйрығында көрсетілген құрал-жабдықтармен орталықты жабдықтау;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4714884"/>
            <a:ext cx="7572428" cy="642942"/>
          </a:xfrm>
          <a:prstGeom prst="roundRect">
            <a:avLst/>
          </a:prstGeom>
          <a:solidFill>
            <a:schemeClr val="bg1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4.Үнемі ішкі аудит жұмысын жандандыру;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5500702"/>
            <a:ext cx="7500990" cy="785818"/>
          </a:xfrm>
          <a:prstGeom prst="roundRect">
            <a:avLst/>
          </a:prstGeom>
          <a:solidFill>
            <a:schemeClr val="bg1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5.Медициналық қызметкерлердің компьютерлік сауаттылығын арттырып, КМИС программасына дәрілік заттардың интеграциясын жұмысқа қосу.</a:t>
            </a:r>
            <a:endPara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6858000"/>
          </a:xfrm>
          <a:prstGeom prst="rect">
            <a:avLst/>
          </a:prstGeom>
        </p:spPr>
      </p:pic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xmlns="" id="{EE567CFF-7870-43A3-993A-6DBED92E23AD}"/>
              </a:ext>
            </a:extLst>
          </p:cNvPr>
          <p:cNvSpPr/>
          <p:nvPr/>
        </p:nvSpPr>
        <p:spPr>
          <a:xfrm>
            <a:off x="0" y="-357214"/>
            <a:ext cx="9144000" cy="7215214"/>
          </a:xfrm>
          <a:custGeom>
            <a:avLst/>
            <a:gdLst>
              <a:gd name="connsiteX0" fmla="*/ 0 w 12192000"/>
              <a:gd name="connsiteY0" fmla="*/ 0 h 5634000"/>
              <a:gd name="connsiteX1" fmla="*/ 12192000 w 12192000"/>
              <a:gd name="connsiteY1" fmla="*/ 0 h 5634000"/>
              <a:gd name="connsiteX2" fmla="*/ 12192000 w 12192000"/>
              <a:gd name="connsiteY2" fmla="*/ 5634000 h 5634000"/>
              <a:gd name="connsiteX3" fmla="*/ 0 w 12192000"/>
              <a:gd name="connsiteY3" fmla="*/ 5634000 h 5634000"/>
              <a:gd name="connsiteX4" fmla="*/ 0 w 12192000"/>
              <a:gd name="connsiteY4" fmla="*/ 0 h 5634000"/>
              <a:gd name="connsiteX0" fmla="*/ 0 w 12192000"/>
              <a:gd name="connsiteY0" fmla="*/ 36884 h 5670884"/>
              <a:gd name="connsiteX1" fmla="*/ 3737811 w 12192000"/>
              <a:gd name="connsiteY1" fmla="*/ 0 h 5670884"/>
              <a:gd name="connsiteX2" fmla="*/ 12192000 w 12192000"/>
              <a:gd name="connsiteY2" fmla="*/ 36884 h 5670884"/>
              <a:gd name="connsiteX3" fmla="*/ 12192000 w 12192000"/>
              <a:gd name="connsiteY3" fmla="*/ 5670884 h 5670884"/>
              <a:gd name="connsiteX4" fmla="*/ 0 w 12192000"/>
              <a:gd name="connsiteY4" fmla="*/ 5670884 h 5670884"/>
              <a:gd name="connsiteX5" fmla="*/ 0 w 12192000"/>
              <a:gd name="connsiteY5" fmla="*/ 36884 h 5670884"/>
              <a:gd name="connsiteX0" fmla="*/ 0 w 12192000"/>
              <a:gd name="connsiteY0" fmla="*/ 0 h 5634000"/>
              <a:gd name="connsiteX1" fmla="*/ 2823411 w 12192000"/>
              <a:gd name="connsiteY1" fmla="*/ 3765095 h 5634000"/>
              <a:gd name="connsiteX2" fmla="*/ 12192000 w 12192000"/>
              <a:gd name="connsiteY2" fmla="*/ 0 h 5634000"/>
              <a:gd name="connsiteX3" fmla="*/ 12192000 w 12192000"/>
              <a:gd name="connsiteY3" fmla="*/ 5634000 h 5634000"/>
              <a:gd name="connsiteX4" fmla="*/ 0 w 12192000"/>
              <a:gd name="connsiteY4" fmla="*/ 5634000 h 5634000"/>
              <a:gd name="connsiteX5" fmla="*/ 0 w 12192000"/>
              <a:gd name="connsiteY5" fmla="*/ 0 h 5634000"/>
              <a:gd name="connsiteX0" fmla="*/ 0 w 12192000"/>
              <a:gd name="connsiteY0" fmla="*/ 16982 h 5650982"/>
              <a:gd name="connsiteX1" fmla="*/ 2823411 w 12192000"/>
              <a:gd name="connsiteY1" fmla="*/ 3782077 h 5650982"/>
              <a:gd name="connsiteX2" fmla="*/ 12192000 w 12192000"/>
              <a:gd name="connsiteY2" fmla="*/ 16982 h 5650982"/>
              <a:gd name="connsiteX3" fmla="*/ 12192000 w 12192000"/>
              <a:gd name="connsiteY3" fmla="*/ 5650982 h 5650982"/>
              <a:gd name="connsiteX4" fmla="*/ 0 w 12192000"/>
              <a:gd name="connsiteY4" fmla="*/ 5650982 h 5650982"/>
              <a:gd name="connsiteX5" fmla="*/ 0 w 12192000"/>
              <a:gd name="connsiteY5" fmla="*/ 16982 h 5650982"/>
              <a:gd name="connsiteX0" fmla="*/ 0 w 12192000"/>
              <a:gd name="connsiteY0" fmla="*/ 18282 h 5652282"/>
              <a:gd name="connsiteX1" fmla="*/ 2342148 w 12192000"/>
              <a:gd name="connsiteY1" fmla="*/ 3478577 h 5652282"/>
              <a:gd name="connsiteX2" fmla="*/ 12192000 w 12192000"/>
              <a:gd name="connsiteY2" fmla="*/ 18282 h 5652282"/>
              <a:gd name="connsiteX3" fmla="*/ 12192000 w 12192000"/>
              <a:gd name="connsiteY3" fmla="*/ 5652282 h 5652282"/>
              <a:gd name="connsiteX4" fmla="*/ 0 w 12192000"/>
              <a:gd name="connsiteY4" fmla="*/ 5652282 h 5652282"/>
              <a:gd name="connsiteX5" fmla="*/ 0 w 12192000"/>
              <a:gd name="connsiteY5" fmla="*/ 18282 h 5652282"/>
              <a:gd name="connsiteX0" fmla="*/ 0 w 12192000"/>
              <a:gd name="connsiteY0" fmla="*/ 24215 h 5658215"/>
              <a:gd name="connsiteX1" fmla="*/ 2342148 w 12192000"/>
              <a:gd name="connsiteY1" fmla="*/ 3484510 h 5658215"/>
              <a:gd name="connsiteX2" fmla="*/ 12192000 w 12192000"/>
              <a:gd name="connsiteY2" fmla="*/ 24215 h 5658215"/>
              <a:gd name="connsiteX3" fmla="*/ 12192000 w 12192000"/>
              <a:gd name="connsiteY3" fmla="*/ 5658215 h 5658215"/>
              <a:gd name="connsiteX4" fmla="*/ 0 w 12192000"/>
              <a:gd name="connsiteY4" fmla="*/ 5658215 h 5658215"/>
              <a:gd name="connsiteX5" fmla="*/ 0 w 12192000"/>
              <a:gd name="connsiteY5" fmla="*/ 24215 h 5658215"/>
              <a:gd name="connsiteX0" fmla="*/ 0 w 12192000"/>
              <a:gd name="connsiteY0" fmla="*/ 24215 h 5658215"/>
              <a:gd name="connsiteX1" fmla="*/ 2342148 w 12192000"/>
              <a:gd name="connsiteY1" fmla="*/ 3484510 h 5658215"/>
              <a:gd name="connsiteX2" fmla="*/ 12192000 w 12192000"/>
              <a:gd name="connsiteY2" fmla="*/ 24215 h 5658215"/>
              <a:gd name="connsiteX3" fmla="*/ 12192000 w 12192000"/>
              <a:gd name="connsiteY3" fmla="*/ 5658215 h 5658215"/>
              <a:gd name="connsiteX4" fmla="*/ 0 w 12192000"/>
              <a:gd name="connsiteY4" fmla="*/ 5658215 h 5658215"/>
              <a:gd name="connsiteX5" fmla="*/ 0 w 12192000"/>
              <a:gd name="connsiteY5" fmla="*/ 24215 h 5658215"/>
              <a:gd name="connsiteX0" fmla="*/ 0 w 12192000"/>
              <a:gd name="connsiteY0" fmla="*/ 0 h 5634000"/>
              <a:gd name="connsiteX1" fmla="*/ 2342148 w 12192000"/>
              <a:gd name="connsiteY1" fmla="*/ 3460295 h 5634000"/>
              <a:gd name="connsiteX2" fmla="*/ 12192000 w 12192000"/>
              <a:gd name="connsiteY2" fmla="*/ 0 h 5634000"/>
              <a:gd name="connsiteX3" fmla="*/ 12192000 w 12192000"/>
              <a:gd name="connsiteY3" fmla="*/ 5634000 h 5634000"/>
              <a:gd name="connsiteX4" fmla="*/ 0 w 12192000"/>
              <a:gd name="connsiteY4" fmla="*/ 5634000 h 5634000"/>
              <a:gd name="connsiteX5" fmla="*/ 0 w 12192000"/>
              <a:gd name="connsiteY5" fmla="*/ 0 h 5634000"/>
              <a:gd name="connsiteX0" fmla="*/ 0 w 12192000"/>
              <a:gd name="connsiteY0" fmla="*/ 0 h 5634000"/>
              <a:gd name="connsiteX1" fmla="*/ 2342148 w 12192000"/>
              <a:gd name="connsiteY1" fmla="*/ 3460295 h 5634000"/>
              <a:gd name="connsiteX2" fmla="*/ 12192000 w 12192000"/>
              <a:gd name="connsiteY2" fmla="*/ 0 h 5634000"/>
              <a:gd name="connsiteX3" fmla="*/ 12192000 w 12192000"/>
              <a:gd name="connsiteY3" fmla="*/ 5634000 h 5634000"/>
              <a:gd name="connsiteX4" fmla="*/ 0 w 12192000"/>
              <a:gd name="connsiteY4" fmla="*/ 5634000 h 5634000"/>
              <a:gd name="connsiteX5" fmla="*/ 0 w 12192000"/>
              <a:gd name="connsiteY5" fmla="*/ 0 h 5634000"/>
              <a:gd name="connsiteX0" fmla="*/ 0 w 12192000"/>
              <a:gd name="connsiteY0" fmla="*/ 0 h 5634000"/>
              <a:gd name="connsiteX1" fmla="*/ 3352801 w 12192000"/>
              <a:gd name="connsiteY1" fmla="*/ 4280862 h 5634000"/>
              <a:gd name="connsiteX2" fmla="*/ 12192000 w 12192000"/>
              <a:gd name="connsiteY2" fmla="*/ 0 h 5634000"/>
              <a:gd name="connsiteX3" fmla="*/ 12192000 w 12192000"/>
              <a:gd name="connsiteY3" fmla="*/ 5634000 h 5634000"/>
              <a:gd name="connsiteX4" fmla="*/ 0 w 12192000"/>
              <a:gd name="connsiteY4" fmla="*/ 5634000 h 5634000"/>
              <a:gd name="connsiteX5" fmla="*/ 0 w 12192000"/>
              <a:gd name="connsiteY5" fmla="*/ 0 h 5634000"/>
              <a:gd name="connsiteX0" fmla="*/ 0 w 12192000"/>
              <a:gd name="connsiteY0" fmla="*/ 0 h 5634000"/>
              <a:gd name="connsiteX1" fmla="*/ 8553451 w 12192000"/>
              <a:gd name="connsiteY1" fmla="*/ 4865517 h 5634000"/>
              <a:gd name="connsiteX2" fmla="*/ 12192000 w 12192000"/>
              <a:gd name="connsiteY2" fmla="*/ 0 h 5634000"/>
              <a:gd name="connsiteX3" fmla="*/ 12192000 w 12192000"/>
              <a:gd name="connsiteY3" fmla="*/ 5634000 h 5634000"/>
              <a:gd name="connsiteX4" fmla="*/ 0 w 12192000"/>
              <a:gd name="connsiteY4" fmla="*/ 5634000 h 5634000"/>
              <a:gd name="connsiteX5" fmla="*/ 0 w 12192000"/>
              <a:gd name="connsiteY5" fmla="*/ 0 h 5634000"/>
              <a:gd name="connsiteX0" fmla="*/ 0 w 12192000"/>
              <a:gd name="connsiteY0" fmla="*/ 0 h 5634000"/>
              <a:gd name="connsiteX1" fmla="*/ 7124701 w 12192000"/>
              <a:gd name="connsiteY1" fmla="*/ 4635198 h 5634000"/>
              <a:gd name="connsiteX2" fmla="*/ 12192000 w 12192000"/>
              <a:gd name="connsiteY2" fmla="*/ 0 h 5634000"/>
              <a:gd name="connsiteX3" fmla="*/ 12192000 w 12192000"/>
              <a:gd name="connsiteY3" fmla="*/ 5634000 h 5634000"/>
              <a:gd name="connsiteX4" fmla="*/ 0 w 12192000"/>
              <a:gd name="connsiteY4" fmla="*/ 5634000 h 5634000"/>
              <a:gd name="connsiteX5" fmla="*/ 0 w 12192000"/>
              <a:gd name="connsiteY5" fmla="*/ 0 h 5634000"/>
              <a:gd name="connsiteX0" fmla="*/ 0 w 12192000"/>
              <a:gd name="connsiteY0" fmla="*/ 0 h 5634000"/>
              <a:gd name="connsiteX1" fmla="*/ 7124701 w 12192000"/>
              <a:gd name="connsiteY1" fmla="*/ 4635198 h 5634000"/>
              <a:gd name="connsiteX2" fmla="*/ 12192000 w 12192000"/>
              <a:gd name="connsiteY2" fmla="*/ 0 h 5634000"/>
              <a:gd name="connsiteX3" fmla="*/ 12192000 w 12192000"/>
              <a:gd name="connsiteY3" fmla="*/ 5634000 h 5634000"/>
              <a:gd name="connsiteX4" fmla="*/ 0 w 12192000"/>
              <a:gd name="connsiteY4" fmla="*/ 5634000 h 5634000"/>
              <a:gd name="connsiteX5" fmla="*/ 0 w 12192000"/>
              <a:gd name="connsiteY5" fmla="*/ 0 h 5634000"/>
              <a:gd name="connsiteX0" fmla="*/ 0 w 12192000"/>
              <a:gd name="connsiteY0" fmla="*/ 0 h 5634000"/>
              <a:gd name="connsiteX1" fmla="*/ 7124701 w 12192000"/>
              <a:gd name="connsiteY1" fmla="*/ 4635198 h 5634000"/>
              <a:gd name="connsiteX2" fmla="*/ 12192000 w 12192000"/>
              <a:gd name="connsiteY2" fmla="*/ 0 h 5634000"/>
              <a:gd name="connsiteX3" fmla="*/ 12192000 w 12192000"/>
              <a:gd name="connsiteY3" fmla="*/ 5634000 h 5634000"/>
              <a:gd name="connsiteX4" fmla="*/ 0 w 12192000"/>
              <a:gd name="connsiteY4" fmla="*/ 5634000 h 5634000"/>
              <a:gd name="connsiteX5" fmla="*/ 0 w 12192000"/>
              <a:gd name="connsiteY5" fmla="*/ 0 h 5634000"/>
              <a:gd name="connsiteX0" fmla="*/ 0 w 12192000"/>
              <a:gd name="connsiteY0" fmla="*/ 0 h 5634000"/>
              <a:gd name="connsiteX1" fmla="*/ 7124701 w 12192000"/>
              <a:gd name="connsiteY1" fmla="*/ 4635198 h 5634000"/>
              <a:gd name="connsiteX2" fmla="*/ 12192000 w 12192000"/>
              <a:gd name="connsiteY2" fmla="*/ 0 h 5634000"/>
              <a:gd name="connsiteX3" fmla="*/ 12192000 w 12192000"/>
              <a:gd name="connsiteY3" fmla="*/ 5634000 h 5634000"/>
              <a:gd name="connsiteX4" fmla="*/ 0 w 12192000"/>
              <a:gd name="connsiteY4" fmla="*/ 5634000 h 5634000"/>
              <a:gd name="connsiteX5" fmla="*/ 0 w 12192000"/>
              <a:gd name="connsiteY5" fmla="*/ 0 h 5634000"/>
              <a:gd name="connsiteX0" fmla="*/ 0 w 12192000"/>
              <a:gd name="connsiteY0" fmla="*/ 0 h 5634000"/>
              <a:gd name="connsiteX1" fmla="*/ 8591551 w 12192000"/>
              <a:gd name="connsiteY1" fmla="*/ 4546614 h 5634000"/>
              <a:gd name="connsiteX2" fmla="*/ 12192000 w 12192000"/>
              <a:gd name="connsiteY2" fmla="*/ 0 h 5634000"/>
              <a:gd name="connsiteX3" fmla="*/ 12192000 w 12192000"/>
              <a:gd name="connsiteY3" fmla="*/ 5634000 h 5634000"/>
              <a:gd name="connsiteX4" fmla="*/ 0 w 12192000"/>
              <a:gd name="connsiteY4" fmla="*/ 5634000 h 5634000"/>
              <a:gd name="connsiteX5" fmla="*/ 0 w 12192000"/>
              <a:gd name="connsiteY5" fmla="*/ 0 h 5634000"/>
              <a:gd name="connsiteX0" fmla="*/ 0 w 12192000"/>
              <a:gd name="connsiteY0" fmla="*/ 0 h 5634000"/>
              <a:gd name="connsiteX1" fmla="*/ 8077201 w 12192000"/>
              <a:gd name="connsiteY1" fmla="*/ 4546614 h 5634000"/>
              <a:gd name="connsiteX2" fmla="*/ 12192000 w 12192000"/>
              <a:gd name="connsiteY2" fmla="*/ 0 h 5634000"/>
              <a:gd name="connsiteX3" fmla="*/ 12192000 w 12192000"/>
              <a:gd name="connsiteY3" fmla="*/ 5634000 h 5634000"/>
              <a:gd name="connsiteX4" fmla="*/ 0 w 12192000"/>
              <a:gd name="connsiteY4" fmla="*/ 5634000 h 5634000"/>
              <a:gd name="connsiteX5" fmla="*/ 0 w 12192000"/>
              <a:gd name="connsiteY5" fmla="*/ 0 h 5634000"/>
              <a:gd name="connsiteX0" fmla="*/ 0 w 12192000"/>
              <a:gd name="connsiteY0" fmla="*/ 0 h 5634000"/>
              <a:gd name="connsiteX1" fmla="*/ 8153401 w 12192000"/>
              <a:gd name="connsiteY1" fmla="*/ 4174562 h 5634000"/>
              <a:gd name="connsiteX2" fmla="*/ 12192000 w 12192000"/>
              <a:gd name="connsiteY2" fmla="*/ 0 h 5634000"/>
              <a:gd name="connsiteX3" fmla="*/ 12192000 w 12192000"/>
              <a:gd name="connsiteY3" fmla="*/ 5634000 h 5634000"/>
              <a:gd name="connsiteX4" fmla="*/ 0 w 12192000"/>
              <a:gd name="connsiteY4" fmla="*/ 5634000 h 5634000"/>
              <a:gd name="connsiteX5" fmla="*/ 0 w 12192000"/>
              <a:gd name="connsiteY5" fmla="*/ 0 h 5634000"/>
              <a:gd name="connsiteX0" fmla="*/ 0 w 12192000"/>
              <a:gd name="connsiteY0" fmla="*/ 0 h 5634000"/>
              <a:gd name="connsiteX1" fmla="*/ 8115301 w 12192000"/>
              <a:gd name="connsiteY1" fmla="*/ 4387164 h 5634000"/>
              <a:gd name="connsiteX2" fmla="*/ 12192000 w 12192000"/>
              <a:gd name="connsiteY2" fmla="*/ 0 h 5634000"/>
              <a:gd name="connsiteX3" fmla="*/ 12192000 w 12192000"/>
              <a:gd name="connsiteY3" fmla="*/ 5634000 h 5634000"/>
              <a:gd name="connsiteX4" fmla="*/ 0 w 12192000"/>
              <a:gd name="connsiteY4" fmla="*/ 5634000 h 5634000"/>
              <a:gd name="connsiteX5" fmla="*/ 0 w 12192000"/>
              <a:gd name="connsiteY5" fmla="*/ 0 h 5634000"/>
              <a:gd name="connsiteX0" fmla="*/ 0 w 12192000"/>
              <a:gd name="connsiteY0" fmla="*/ 0 h 5634000"/>
              <a:gd name="connsiteX1" fmla="*/ 2590801 w 12192000"/>
              <a:gd name="connsiteY1" fmla="*/ 4617483 h 5634000"/>
              <a:gd name="connsiteX2" fmla="*/ 12192000 w 12192000"/>
              <a:gd name="connsiteY2" fmla="*/ 0 h 5634000"/>
              <a:gd name="connsiteX3" fmla="*/ 12192000 w 12192000"/>
              <a:gd name="connsiteY3" fmla="*/ 5634000 h 5634000"/>
              <a:gd name="connsiteX4" fmla="*/ 0 w 12192000"/>
              <a:gd name="connsiteY4" fmla="*/ 5634000 h 5634000"/>
              <a:gd name="connsiteX5" fmla="*/ 0 w 12192000"/>
              <a:gd name="connsiteY5" fmla="*/ 0 h 56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634000">
                <a:moveTo>
                  <a:pt x="0" y="0"/>
                </a:moveTo>
                <a:cubicBezTo>
                  <a:pt x="711200" y="1353448"/>
                  <a:pt x="558801" y="4617483"/>
                  <a:pt x="2590801" y="4617483"/>
                </a:cubicBezTo>
                <a:cubicBezTo>
                  <a:pt x="4622801" y="4617483"/>
                  <a:pt x="10684710" y="1647175"/>
                  <a:pt x="12192000" y="0"/>
                </a:cubicBezTo>
                <a:lnTo>
                  <a:pt x="12192000" y="5634000"/>
                </a:lnTo>
                <a:lnTo>
                  <a:pt x="0" y="563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endParaRPr lang="kk-KZ" sz="24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endParaRPr lang="kk-KZ" sz="24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endParaRPr lang="kk-KZ" sz="24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endParaRPr lang="kk-KZ" sz="24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endParaRPr lang="kk-KZ" sz="24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Орталықтың  Миссиясы: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542926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Оңалту стандарттарын пайдалана отырып, қызметкерлердің кәсіби біліктілігі және мейірімді қатынасының негізінде сапалы медициналық қызмет көрсету.</a:t>
            </a:r>
            <a:endParaRPr kumimoji="0" lang="kk-KZ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GANI\Desktop\logoJansaya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1294877" cy="12858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4429132"/>
            <a:ext cx="40005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600" b="1" dirty="0" smtClean="0">
                <a:latin typeface="Times New Roman" pitchFamily="18" charset="0"/>
                <a:cs typeface="Times New Roman" pitchFamily="18" charset="0"/>
              </a:rPr>
              <a:t>Орталықтың миссиясы: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2844" y="0"/>
          <a:ext cx="87154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49" name="Picture 1" descr="C:\Users\GANI\Desktop\logoJansaya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14290"/>
            <a:ext cx="1222914" cy="1214422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5286388"/>
            <a:ext cx="8572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жылдан бастап әдеттен тыс мінез–құлық үлгілері бар балаларды емдеу үшін АВА – терапия;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жылдан бастап АФК –адаптивті дене шынықтыру емдері қолданысқа еңгізілді.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ANI\Desktop\lfk-dlya-det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5000660" cy="29289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714752"/>
            <a:ext cx="900118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Кинезотерапия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(жеке, топтық жаттығулар,механотерапия – вертикализатор, тренажер, иппотерапия);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АФК – адаптивті дене шынықтыру;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Физиоемдеу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(уқалау, электро- жарық, тұзды шахта, жылу және оттегімен);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Дәрі – дәрмекпен емдеу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(патогенетикалық,  </a:t>
            </a:r>
          </a:p>
          <a:p>
            <a:pPr lvl="0"/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симптоматикалық А – типті ботулиндік токсин –Диспорт);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Диетотерапия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214686"/>
            <a:ext cx="8143932" cy="492443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І.  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Медициналық  оңалту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6625" name="Picture 1" descr="C:\Users\GANI\Desktop\logoJansaya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1142984" cy="1135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NI\Desktop\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5120640" cy="3071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4000504"/>
            <a:ext cx="7072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Эрготерапевт;                                                </a:t>
            </a:r>
          </a:p>
          <a:p>
            <a:pPr lvl="0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Монтессори педагог;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Ән – күй сабағы;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Логопед – дефектолог;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Психолог;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АВА – терапия сабақтары өткізіледі.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429000"/>
            <a:ext cx="7500990" cy="492443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ІІ. 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Педагогикалық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психологиялық оңалтуда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C:\Users\GANI\Desktop\logoJansaya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071546" cy="1064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68" y="785794"/>
            <a:ext cx="3124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Барлық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штат саны – 177,75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1500174"/>
            <a:ext cx="2783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Барлық тұлға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саны - 156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357166"/>
            <a:ext cx="7429552" cy="523220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Кадрлық ресурстар, білім деңгейі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C:\Users\GANI\Desktop\logoJansay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928694" cy="857256"/>
          </a:xfrm>
          <a:prstGeom prst="rect">
            <a:avLst/>
          </a:prstGeom>
          <a:noFill/>
        </p:spPr>
      </p:pic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960431"/>
              </p:ext>
            </p:extLst>
          </p:nvPr>
        </p:nvGraphicFramePr>
        <p:xfrm>
          <a:off x="500034" y="2071678"/>
          <a:ext cx="8215372" cy="421095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43075">
                  <a:extLst>
                    <a:ext uri="{9D8B030D-6E8A-4147-A177-3AD203B41FA5}">
                      <a16:colId xmlns:a16="http://schemas.microsoft.com/office/drawing/2014/main" xmlns="" val="204800027"/>
                    </a:ext>
                  </a:extLst>
                </a:gridCol>
                <a:gridCol w="1143007">
                  <a:extLst>
                    <a:ext uri="{9D8B030D-6E8A-4147-A177-3AD203B41FA5}">
                      <a16:colId xmlns:a16="http://schemas.microsoft.com/office/drawing/2014/main" xmlns="" val="1709859902"/>
                    </a:ext>
                  </a:extLst>
                </a:gridCol>
                <a:gridCol w="983853">
                  <a:extLst>
                    <a:ext uri="{9D8B030D-6E8A-4147-A177-3AD203B41FA5}">
                      <a16:colId xmlns:a16="http://schemas.microsoft.com/office/drawing/2014/main" xmlns="" val="3938491173"/>
                    </a:ext>
                  </a:extLst>
                </a:gridCol>
                <a:gridCol w="1127179">
                  <a:extLst>
                    <a:ext uri="{9D8B030D-6E8A-4147-A177-3AD203B41FA5}">
                      <a16:colId xmlns:a16="http://schemas.microsoft.com/office/drawing/2014/main" xmlns="" val="4042052780"/>
                    </a:ext>
                  </a:extLst>
                </a:gridCol>
                <a:gridCol w="1189155">
                  <a:extLst>
                    <a:ext uri="{9D8B030D-6E8A-4147-A177-3AD203B41FA5}">
                      <a16:colId xmlns:a16="http://schemas.microsoft.com/office/drawing/2014/main" xmlns="" val="497047781"/>
                    </a:ext>
                  </a:extLst>
                </a:gridCol>
                <a:gridCol w="1063532">
                  <a:extLst>
                    <a:ext uri="{9D8B030D-6E8A-4147-A177-3AD203B41FA5}">
                      <a16:colId xmlns:a16="http://schemas.microsoft.com/office/drawing/2014/main" xmlns="" val="2710029436"/>
                    </a:ext>
                  </a:extLst>
                </a:gridCol>
                <a:gridCol w="1065571">
                  <a:extLst>
                    <a:ext uri="{9D8B030D-6E8A-4147-A177-3AD203B41FA5}">
                      <a16:colId xmlns:a16="http://schemas.microsoft.com/office/drawing/2014/main" xmlns="" val="880546653"/>
                    </a:ext>
                  </a:extLst>
                </a:gridCol>
              </a:tblGrid>
              <a:tr h="5362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Құрылым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атауы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0588" marR="40588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Бекітілген</a:t>
                      </a:r>
                      <a:r>
                        <a:rPr lang="kk-KZ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штат саны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88" marR="40588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Жеке</a:t>
                      </a:r>
                      <a:r>
                        <a:rPr lang="kk-KZ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тұлға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0588" marR="40588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Санаты</a:t>
                      </a:r>
                      <a:r>
                        <a:rPr lang="kk-KZ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барлар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0588" marR="40588" marT="0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Оның ішінде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0588" marR="40588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88" marR="4058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88" marR="4058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2251390"/>
                  </a:ext>
                </a:extLst>
              </a:tr>
              <a:tr h="285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жоғары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0588" marR="4058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0588" marR="4058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0588" marR="40588" marT="0" marB="0" anchor="ctr"/>
                </a:tc>
              </a:tr>
              <a:tr h="461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Барлығы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177,75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2437825"/>
                  </a:ext>
                </a:extLst>
              </a:tr>
              <a:tr h="472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Оның ішінде дәрігерлер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18,25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8854473"/>
                  </a:ext>
                </a:extLst>
              </a:tr>
              <a:tr h="708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Орта буын медицина қызметкерлері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kk-KZ" sz="160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675941"/>
                  </a:ext>
                </a:extLst>
              </a:tr>
              <a:tr h="342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Педагогтар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9490427"/>
                  </a:ext>
                </a:extLst>
              </a:tr>
              <a:tr h="708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Кіші буын медицина қызметкерлері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32 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2178327"/>
                  </a:ext>
                </a:extLst>
              </a:tr>
              <a:tr h="342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Өзгелер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cs typeface="Times New Roman" pitchFamily="18" charset="0"/>
                        </a:rPr>
                        <a:t>35,25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21788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1954</TotalTime>
  <Words>4093</Words>
  <PresentationFormat>Экран (4:3)</PresentationFormat>
  <Paragraphs>1859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Мамандардың біліктілігін арттыру  және қайта даярлаудан өтуі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GANI</dc:creator>
  <cp:lastModifiedBy>GANI</cp:lastModifiedBy>
  <cp:revision>233</cp:revision>
  <dcterms:created xsi:type="dcterms:W3CDTF">2022-03-16T03:49:10Z</dcterms:created>
  <dcterms:modified xsi:type="dcterms:W3CDTF">2025-01-28T04:40:56Z</dcterms:modified>
</cp:coreProperties>
</file>