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2"/>
  </p:notesMasterIdLst>
  <p:sldIdLst>
    <p:sldId id="256" r:id="rId2"/>
    <p:sldId id="3944" r:id="rId3"/>
    <p:sldId id="258" r:id="rId4"/>
    <p:sldId id="10617" r:id="rId5"/>
    <p:sldId id="3890" r:id="rId6"/>
    <p:sldId id="10616" r:id="rId7"/>
    <p:sldId id="259" r:id="rId8"/>
    <p:sldId id="10585" r:id="rId9"/>
    <p:sldId id="264" r:id="rId10"/>
    <p:sldId id="261" r:id="rId11"/>
  </p:sldIdLst>
  <p:sldSz cx="18288000" cy="10287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52"/>
    <a:srgbClr val="3B4943"/>
    <a:srgbClr val="BD9B53"/>
    <a:srgbClr val="547074"/>
    <a:srgbClr val="876444"/>
    <a:srgbClr val="FFEFD4"/>
    <a:srgbClr val="FFF7EF"/>
    <a:srgbClr val="FEB674"/>
    <a:srgbClr val="E6A160"/>
    <a:srgbClr val="744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2" autoAdjust="0"/>
  </p:normalViewPr>
  <p:slideViewPr>
    <p:cSldViewPr>
      <p:cViewPr varScale="1">
        <p:scale>
          <a:sx n="72" d="100"/>
          <a:sy n="72" d="100"/>
        </p:scale>
        <p:origin x="870" y="66"/>
      </p:cViewPr>
      <p:guideLst>
        <p:guide orient="horz" pos="3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8CEBF4-A588-438C-8BA6-F44DFB64E5F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7DDBD-D6D5-44A5-97BF-27229749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Закон об осмс 6 пунктов принципы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DDBD-D6D5-44A5-97BF-272297493DB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2854A-C2D3-412A-A843-097567704B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AD1DF8-D45C-4585-8153-5EB4B153A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00EFF51-C28C-4D6D-8B2B-9DA5241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59375" y="1"/>
            <a:ext cx="428625" cy="547688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A11C04-44BB-4DC6-B629-11803904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74" y="326097"/>
            <a:ext cx="15773400" cy="547689"/>
          </a:xfrm>
        </p:spPr>
        <p:txBody>
          <a:bodyPr>
            <a:noAutofit/>
          </a:bodyPr>
          <a:lstStyle>
            <a:lvl1pPr>
              <a:defRPr sz="4200">
                <a:solidFill>
                  <a:srgbClr val="03566D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7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7467600" y="2207997"/>
            <a:ext cx="9448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МІНДЕТТІ ӘЛЕУМЕТТІК МЕДИЦИНАЛЫҚ САҚТАНДЫРУ </a:t>
            </a:r>
            <a:endParaRPr lang="en-US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49A81E1B-F79E-4AC9-6C0A-F21DC2183441}"/>
              </a:ext>
            </a:extLst>
          </p:cNvPr>
          <p:cNvSpPr txBox="1"/>
          <p:nvPr/>
        </p:nvSpPr>
        <p:spPr>
          <a:xfrm>
            <a:off x="7484165" y="4785915"/>
            <a:ext cx="112270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/>
              </a:rPr>
              <a:t>ӘР НАУҚАСҚА КҮТІМ ЖАСАУ</a:t>
            </a: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424B2-F1D7-4994-B2AD-BF0A08AD8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948" y="2207997"/>
            <a:ext cx="11004948" cy="6190283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6287E8FA-FD28-4EE1-8D91-D5F0D6D0A0A5}"/>
              </a:ext>
            </a:extLst>
          </p:cNvPr>
          <p:cNvSpPr txBox="1"/>
          <p:nvPr/>
        </p:nvSpPr>
        <p:spPr>
          <a:xfrm>
            <a:off x="7696200" y="9700717"/>
            <a:ext cx="1122708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Астана, 202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ж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ABFA0-A158-4647-8534-403A36047F66}"/>
              </a:ext>
            </a:extLst>
          </p:cNvPr>
          <p:cNvSpPr txBox="1"/>
          <p:nvPr/>
        </p:nvSpPr>
        <p:spPr>
          <a:xfrm>
            <a:off x="2186654" y="231183"/>
            <a:ext cx="353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79452"/>
                </a:solidFill>
              </a:rPr>
              <a:t>МЕДИЦИНАЛЫ</a:t>
            </a:r>
            <a:r>
              <a:rPr lang="kk-KZ" sz="2800" b="1" dirty="0">
                <a:solidFill>
                  <a:srgbClr val="679452"/>
                </a:solidFill>
              </a:rPr>
              <a:t>Қ</a:t>
            </a:r>
            <a:r>
              <a:rPr lang="ru-RU" sz="2800" b="1" dirty="0">
                <a:solidFill>
                  <a:srgbClr val="679452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САҚТАНДЫРУ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ҚОРЫ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4EF827CF-730E-47B8-94C0-021CBF380C9F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35" y="190596"/>
            <a:ext cx="1570465" cy="1523904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6CAFFC-2FDF-48D0-924A-F9AB9669DE70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10">
            <a:extLst>
              <a:ext uri="{FF2B5EF4-FFF2-40B4-BE49-F238E27FC236}">
                <a16:creationId xmlns:a16="http://schemas.microsoft.com/office/drawing/2014/main" id="{C0F87BBF-F1FC-4DC3-9524-A2CB7D721B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7059" y="1"/>
            <a:ext cx="5430297" cy="1028627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35603" y="3298101"/>
            <a:ext cx="894799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ІРГЕ</a:t>
            </a: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ДЕНСАУЛЫҒЫҢЫЗДЫ САҚТАЙЫҚ!</a:t>
            </a:r>
            <a:endParaRPr lang="en-US" sz="6000" b="1" dirty="0">
              <a:solidFill>
                <a:srgbClr val="BD9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615721" y="7407546"/>
            <a:ext cx="2985680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MSQORY.KZ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1FA8334-6F5D-4AC6-8E17-2D965AF72FE2}"/>
              </a:ext>
            </a:extLst>
          </p:cNvPr>
          <p:cNvSpPr txBox="1">
            <a:spLocks/>
          </p:cNvSpPr>
          <p:nvPr/>
        </p:nvSpPr>
        <p:spPr>
          <a:xfrm>
            <a:off x="1752600" y="9059233"/>
            <a:ext cx="16143724" cy="16804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БІЗ МӘМС ЖҮЙЕСІНДЕ МЕДИЦИНАЛЫҚ КӨМЕК КӨРСЕТУ ЖӘНЕ МАҚСАТТАР БІРЛІГІНЕ ҚОЛ ЖЕТКІЗУ ТУРАЛЫ ХАЛЫҚТЫҢ ХАБАРДАР БОЛУЫН ҚАМТАМАСЫЗ ЕТУ ҮШІН ЫНТЫМАҚТАСАМЫЗ</a:t>
            </a:r>
          </a:p>
        </p:txBody>
      </p:sp>
      <p:pic>
        <p:nvPicPr>
          <p:cNvPr id="38" name="Рисунок 37" descr="Интернет со сплошной заливкой">
            <a:extLst>
              <a:ext uri="{FF2B5EF4-FFF2-40B4-BE49-F238E27FC236}">
                <a16:creationId xmlns:a16="http://schemas.microsoft.com/office/drawing/2014/main" id="{64871DAC-D631-402E-A997-594F077F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965" y="7275424"/>
            <a:ext cx="693708" cy="6937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D8150E9-7D37-44BF-91FF-8EFA465A7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>
          <a:xfrm>
            <a:off x="8610599" y="-2185125"/>
            <a:ext cx="10905301" cy="9622324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10C7A9B9-48B3-4045-A19B-E5600DB74DE8}"/>
              </a:ext>
            </a:extLst>
          </p:cNvPr>
          <p:cNvSpPr txBox="1"/>
          <p:nvPr/>
        </p:nvSpPr>
        <p:spPr>
          <a:xfrm>
            <a:off x="1615721" y="7897152"/>
            <a:ext cx="4480279" cy="39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endParaRPr lang="en-US" sz="233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496234-52D1-44AE-928C-C7EF4E66B780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67551C0F-B4CA-4E7A-BF7F-0E4F52D87B23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35" y="190596"/>
            <a:ext cx="1570465" cy="152390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F52514-94F4-4B27-B550-19D8889EB83C}"/>
              </a:ext>
            </a:extLst>
          </p:cNvPr>
          <p:cNvSpPr txBox="1"/>
          <p:nvPr/>
        </p:nvSpPr>
        <p:spPr>
          <a:xfrm>
            <a:off x="2186654" y="231183"/>
            <a:ext cx="353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79452"/>
                </a:solidFill>
              </a:rPr>
              <a:t>МЕДИЦИНАЛЫ</a:t>
            </a:r>
            <a:r>
              <a:rPr lang="kk-KZ" sz="2800" b="1" dirty="0">
                <a:solidFill>
                  <a:srgbClr val="679452"/>
                </a:solidFill>
              </a:rPr>
              <a:t>Қ</a:t>
            </a:r>
            <a:r>
              <a:rPr lang="ru-RU" sz="2800" b="1" dirty="0">
                <a:solidFill>
                  <a:srgbClr val="679452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САҚТАНДЫРУ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ҚОРЫ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DE53-62AE-4F5D-976E-6F61515978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5766" y="746502"/>
            <a:ext cx="12877800" cy="158750"/>
          </a:xfrm>
        </p:spPr>
        <p:txBody>
          <a:bodyPr>
            <a:noAutofit/>
          </a:bodyPr>
          <a:lstStyle/>
          <a:p>
            <a:pPr algn="l"/>
            <a:r>
              <a:rPr lang="ru-RU" sz="5000" b="1" dirty="0">
                <a:solidFill>
                  <a:srgbClr val="3B49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ЖҮЙЕСІ: </a:t>
            </a: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ОЛ ТУРАЛЫ НЕ БІЛЕМІЗ?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773907" y="1914894"/>
            <a:ext cx="15228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Міндетті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әлеуметтік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сақтандыру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жүйесі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жинақтаушы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емес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қызметтеріне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тең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қолжетімділікті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етеді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жарналар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мен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аударымдардың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мөлшеріне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байланысты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емес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759839" y="4421034"/>
            <a:ext cx="85365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жүйесінде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сақтандыру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мәртебесі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жоқ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пациенттер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кепілдендірілген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көлем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шеңберінде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ала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алады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пакетінде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ала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алмайды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C1A778-5782-4609-8868-17A3DF42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25" y="4686300"/>
            <a:ext cx="5140975" cy="4167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ED01F-6021-45D8-A673-9292AB4CEF1D}"/>
              </a:ext>
            </a:extLst>
          </p:cNvPr>
          <p:cNvSpPr txBox="1"/>
          <p:nvPr/>
        </p:nvSpPr>
        <p:spPr>
          <a:xfrm>
            <a:off x="2438400" y="7912265"/>
            <a:ext cx="624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</a:rPr>
              <a:t>Міндетті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әлеуметтік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медициналық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сақтандыру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туралы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Қазақстан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Республикасының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Заңы</a:t>
            </a:r>
            <a:r>
              <a:rPr lang="ru-RU" i="1" dirty="0">
                <a:solidFill>
                  <a:srgbClr val="002060"/>
                </a:solidFill>
              </a:rPr>
              <a:t> 2015 </a:t>
            </a:r>
            <a:r>
              <a:rPr lang="ru-RU" i="1" dirty="0" err="1">
                <a:solidFill>
                  <a:srgbClr val="002060"/>
                </a:solidFill>
              </a:rPr>
              <a:t>жылғы</a:t>
            </a:r>
            <a:r>
              <a:rPr lang="ru-RU" i="1" dirty="0">
                <a:solidFill>
                  <a:srgbClr val="002060"/>
                </a:solidFill>
              </a:rPr>
              <a:t> 16 </a:t>
            </a:r>
            <a:r>
              <a:rPr lang="ru-RU" i="1" dirty="0" err="1">
                <a:solidFill>
                  <a:srgbClr val="002060"/>
                </a:solidFill>
              </a:rPr>
              <a:t>қарашадағы</a:t>
            </a:r>
            <a:r>
              <a:rPr lang="ru-RU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9DF10A-59AE-44E2-BF90-498E03D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7" y="7700226"/>
            <a:ext cx="1624406" cy="1624406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BCD63CC3-DEBF-44B3-96FE-5AD8BF0DF8A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648141-529C-4DA9-9CE3-3E4A0431AB6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969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10">
            <a:extLst>
              <a:ext uri="{FF2B5EF4-FFF2-40B4-BE49-F238E27FC236}">
                <a16:creationId xmlns:a16="http://schemas.microsoft.com/office/drawing/2014/main" id="{903BFC7D-5B75-4021-81C5-A5EE9AD29D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3161" y="24038"/>
            <a:ext cx="5430297" cy="10286277"/>
          </a:xfrm>
          <a:prstGeom prst="rect">
            <a:avLst/>
          </a:prstGeom>
        </p:spPr>
      </p:pic>
      <p:grpSp>
        <p:nvGrpSpPr>
          <p:cNvPr id="105" name="Group 41">
            <a:extLst>
              <a:ext uri="{FF2B5EF4-FFF2-40B4-BE49-F238E27FC236}">
                <a16:creationId xmlns:a16="http://schemas.microsoft.com/office/drawing/2014/main" id="{C4B86895-2826-4F45-8D4B-5E23CE47DE2A}"/>
              </a:ext>
            </a:extLst>
          </p:cNvPr>
          <p:cNvGrpSpPr/>
          <p:nvPr/>
        </p:nvGrpSpPr>
        <p:grpSpPr>
          <a:xfrm>
            <a:off x="13710643" y="7719999"/>
            <a:ext cx="1371911" cy="1766901"/>
            <a:chOff x="0" y="0"/>
            <a:chExt cx="1700640" cy="2062080"/>
          </a:xfrm>
          <a:solidFill>
            <a:srgbClr val="002060"/>
          </a:solidFill>
        </p:grpSpPr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3D0D482-6136-4786-B6ED-FE75FBCE61DC}"/>
                </a:ext>
              </a:extLst>
            </p:cNvPr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573254" y="5004202"/>
            <a:ext cx="1408611" cy="1871085"/>
            <a:chOff x="0" y="0"/>
            <a:chExt cx="1699920" cy="2345760"/>
          </a:xfrm>
          <a:solidFill>
            <a:srgbClr val="002060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9895" cy="2345817"/>
            </a:xfrm>
            <a:custGeom>
              <a:avLst/>
              <a:gdLst/>
              <a:ahLst/>
              <a:cxnLst/>
              <a:rect l="l" t="t" r="r" b="b"/>
              <a:pathLst>
                <a:path w="1699895" h="2345817">
                  <a:moveTo>
                    <a:pt x="1699895" y="1120013"/>
                  </a:moveTo>
                  <a:lnTo>
                    <a:pt x="1699895" y="2059813"/>
                  </a:lnTo>
                  <a:lnTo>
                    <a:pt x="1582039" y="2119884"/>
                  </a:lnTo>
                  <a:cubicBezTo>
                    <a:pt x="1490726" y="2167890"/>
                    <a:pt x="1411351" y="2249678"/>
                    <a:pt x="1353566" y="2345817"/>
                  </a:cubicBezTo>
                  <a:lnTo>
                    <a:pt x="1353566" y="1117600"/>
                  </a:lnTo>
                  <a:cubicBezTo>
                    <a:pt x="1353566" y="1064768"/>
                    <a:pt x="1307846" y="961390"/>
                    <a:pt x="1264539" y="934974"/>
                  </a:cubicBezTo>
                  <a:lnTo>
                    <a:pt x="0" y="290830"/>
                  </a:lnTo>
                  <a:cubicBezTo>
                    <a:pt x="86614" y="211455"/>
                    <a:pt x="151511" y="112903"/>
                    <a:pt x="189992" y="0"/>
                  </a:cubicBezTo>
                  <a:lnTo>
                    <a:pt x="1421003" y="627253"/>
                  </a:lnTo>
                  <a:cubicBezTo>
                    <a:pt x="1574927" y="708914"/>
                    <a:pt x="1699895" y="927735"/>
                    <a:pt x="1699895" y="112001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28907" y="4247752"/>
            <a:ext cx="1465730" cy="1226813"/>
            <a:chOff x="0" y="0"/>
            <a:chExt cx="2622960" cy="2268720"/>
          </a:xfrm>
          <a:solidFill>
            <a:srgbClr val="002060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22931" cy="2268728"/>
            </a:xfrm>
            <a:custGeom>
              <a:avLst/>
              <a:gdLst/>
              <a:ahLst/>
              <a:cxnLst/>
              <a:rect l="l" t="t" r="r" b="b"/>
              <a:pathLst>
                <a:path w="2622931" h="2268728">
                  <a:moveTo>
                    <a:pt x="1966595" y="0"/>
                  </a:moveTo>
                  <a:lnTo>
                    <a:pt x="656336" y="0"/>
                  </a:lnTo>
                  <a:lnTo>
                    <a:pt x="0" y="1134364"/>
                  </a:lnTo>
                  <a:lnTo>
                    <a:pt x="656336" y="2268728"/>
                  </a:lnTo>
                  <a:lnTo>
                    <a:pt x="1966595" y="2268728"/>
                  </a:lnTo>
                  <a:lnTo>
                    <a:pt x="2622931" y="1134364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98082" y="2861330"/>
            <a:ext cx="1224578" cy="1687597"/>
            <a:chOff x="0" y="0"/>
            <a:chExt cx="1699200" cy="2345040"/>
          </a:xfrm>
          <a:solidFill>
            <a:schemeClr val="accent3">
              <a:lumMod val="5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9260" cy="2344928"/>
            </a:xfrm>
            <a:custGeom>
              <a:avLst/>
              <a:gdLst/>
              <a:ahLst/>
              <a:cxnLst/>
              <a:rect l="l" t="t" r="r" b="b"/>
              <a:pathLst>
                <a:path w="1699260" h="2344928">
                  <a:moveTo>
                    <a:pt x="1699260" y="1117219"/>
                  </a:moveTo>
                  <a:lnTo>
                    <a:pt x="1699260" y="2059051"/>
                  </a:lnTo>
                  <a:lnTo>
                    <a:pt x="1581531" y="2119122"/>
                  </a:lnTo>
                  <a:cubicBezTo>
                    <a:pt x="1490218" y="2167128"/>
                    <a:pt x="1410843" y="2248916"/>
                    <a:pt x="1353185" y="2344928"/>
                  </a:cubicBezTo>
                  <a:lnTo>
                    <a:pt x="1353185" y="1117219"/>
                  </a:lnTo>
                  <a:cubicBezTo>
                    <a:pt x="1353185" y="1064387"/>
                    <a:pt x="1307465" y="961009"/>
                    <a:pt x="1264285" y="934593"/>
                  </a:cubicBezTo>
                  <a:lnTo>
                    <a:pt x="0" y="290703"/>
                  </a:lnTo>
                  <a:cubicBezTo>
                    <a:pt x="86487" y="211455"/>
                    <a:pt x="151384" y="112903"/>
                    <a:pt x="189865" y="0"/>
                  </a:cubicBezTo>
                  <a:lnTo>
                    <a:pt x="1420368" y="629539"/>
                  </a:lnTo>
                  <a:cubicBezTo>
                    <a:pt x="1574165" y="703961"/>
                    <a:pt x="1699133" y="925068"/>
                    <a:pt x="1699133" y="111734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615417" y="2137966"/>
            <a:ext cx="1522157" cy="1232728"/>
            <a:chOff x="0" y="0"/>
            <a:chExt cx="2620080" cy="2270880"/>
          </a:xfrm>
          <a:solidFill>
            <a:schemeClr val="accent3">
              <a:lumMod val="50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20010" cy="2270887"/>
            </a:xfrm>
            <a:custGeom>
              <a:avLst/>
              <a:gdLst/>
              <a:ahLst/>
              <a:cxnLst/>
              <a:rect l="l" t="t" r="r" b="b"/>
              <a:pathLst>
                <a:path w="2620010" h="2270887">
                  <a:moveTo>
                    <a:pt x="1966214" y="0"/>
                  </a:moveTo>
                  <a:lnTo>
                    <a:pt x="653796" y="0"/>
                  </a:lnTo>
                  <a:lnTo>
                    <a:pt x="0" y="1134237"/>
                  </a:lnTo>
                  <a:lnTo>
                    <a:pt x="653796" y="2270887"/>
                  </a:lnTo>
                  <a:lnTo>
                    <a:pt x="1966214" y="2270887"/>
                  </a:lnTo>
                  <a:lnTo>
                    <a:pt x="2620010" y="1134237"/>
                  </a:lnTo>
                  <a:lnTo>
                    <a:pt x="196621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573254" y="7392615"/>
            <a:ext cx="1408611" cy="2169724"/>
            <a:chOff x="0" y="0"/>
            <a:chExt cx="1699920" cy="2720160"/>
          </a:xfrm>
          <a:solidFill>
            <a:schemeClr val="accent3">
              <a:lumMod val="50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99895" cy="2771267"/>
            </a:xfrm>
            <a:custGeom>
              <a:avLst/>
              <a:gdLst/>
              <a:ahLst/>
              <a:cxnLst/>
              <a:rect l="l" t="t" r="r" b="b"/>
              <a:pathLst>
                <a:path w="1699895" h="2771267">
                  <a:moveTo>
                    <a:pt x="1699895" y="1121029"/>
                  </a:moveTo>
                  <a:lnTo>
                    <a:pt x="1699895" y="2485009"/>
                  </a:lnTo>
                  <a:cubicBezTo>
                    <a:pt x="1699895" y="2677414"/>
                    <a:pt x="1574927" y="2771267"/>
                    <a:pt x="1423416" y="2691892"/>
                  </a:cubicBezTo>
                  <a:lnTo>
                    <a:pt x="1353693" y="2655824"/>
                  </a:lnTo>
                  <a:lnTo>
                    <a:pt x="1353693" y="1118616"/>
                  </a:lnTo>
                  <a:cubicBezTo>
                    <a:pt x="1353693" y="1065657"/>
                    <a:pt x="1307973" y="962279"/>
                    <a:pt x="1264666" y="935736"/>
                  </a:cubicBezTo>
                  <a:lnTo>
                    <a:pt x="0" y="291084"/>
                  </a:lnTo>
                  <a:cubicBezTo>
                    <a:pt x="86614" y="211709"/>
                    <a:pt x="151511" y="113030"/>
                    <a:pt x="189992" y="0"/>
                  </a:cubicBezTo>
                  <a:lnTo>
                    <a:pt x="1421003" y="627888"/>
                  </a:lnTo>
                  <a:cubicBezTo>
                    <a:pt x="1574927" y="709676"/>
                    <a:pt x="1699895" y="931037"/>
                    <a:pt x="1699895" y="112102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482885" y="6669281"/>
            <a:ext cx="1408591" cy="1226817"/>
            <a:chOff x="0" y="0"/>
            <a:chExt cx="2622960" cy="2273040"/>
          </a:xfrm>
          <a:solidFill>
            <a:schemeClr val="accent3">
              <a:lumMod val="50000"/>
            </a:schemeClr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2622931" cy="2273046"/>
            </a:xfrm>
            <a:custGeom>
              <a:avLst/>
              <a:gdLst/>
              <a:ahLst/>
              <a:cxnLst/>
              <a:rect l="l" t="t" r="r" b="b"/>
              <a:pathLst>
                <a:path w="2622931" h="2273046">
                  <a:moveTo>
                    <a:pt x="1966595" y="0"/>
                  </a:moveTo>
                  <a:lnTo>
                    <a:pt x="656336" y="0"/>
                  </a:lnTo>
                  <a:lnTo>
                    <a:pt x="0" y="1135380"/>
                  </a:lnTo>
                  <a:lnTo>
                    <a:pt x="656336" y="2273046"/>
                  </a:lnTo>
                  <a:lnTo>
                    <a:pt x="1966595" y="2273046"/>
                  </a:lnTo>
                  <a:lnTo>
                    <a:pt x="2622931" y="1135380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691988" y="3927181"/>
            <a:ext cx="1409208" cy="1644810"/>
            <a:chOff x="0" y="0"/>
            <a:chExt cx="1700640" cy="2062080"/>
          </a:xfrm>
          <a:solidFill>
            <a:srgbClr val="002060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786677" y="3165480"/>
            <a:ext cx="1409223" cy="1212916"/>
            <a:chOff x="0" y="0"/>
            <a:chExt cx="2624400" cy="2268720"/>
          </a:xfrm>
          <a:solidFill>
            <a:srgbClr val="002060"/>
          </a:solidFill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691988" y="6314401"/>
            <a:ext cx="1409208" cy="1645384"/>
            <a:chOff x="0" y="0"/>
            <a:chExt cx="1700640" cy="2062800"/>
          </a:xfrm>
          <a:solidFill>
            <a:schemeClr val="accent3">
              <a:lumMod val="50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0657" cy="2062861"/>
            </a:xfrm>
            <a:custGeom>
              <a:avLst/>
              <a:gdLst/>
              <a:ahLst/>
              <a:cxnLst/>
              <a:rect l="l" t="t" r="r" b="b"/>
              <a:pathLst>
                <a:path w="1700657" h="2062861">
                  <a:moveTo>
                    <a:pt x="1700657" y="293370"/>
                  </a:moveTo>
                  <a:lnTo>
                    <a:pt x="435356" y="937641"/>
                  </a:lnTo>
                  <a:cubicBezTo>
                    <a:pt x="392049" y="964057"/>
                    <a:pt x="346329" y="1067435"/>
                    <a:pt x="346329" y="1120394"/>
                  </a:cubicBezTo>
                  <a:lnTo>
                    <a:pt x="346329" y="2062861"/>
                  </a:lnTo>
                  <a:cubicBezTo>
                    <a:pt x="288544" y="1966722"/>
                    <a:pt x="209169" y="1882521"/>
                    <a:pt x="117856" y="1836928"/>
                  </a:cubicBezTo>
                  <a:lnTo>
                    <a:pt x="0" y="1776730"/>
                  </a:lnTo>
                  <a:lnTo>
                    <a:pt x="0" y="1120394"/>
                  </a:lnTo>
                  <a:cubicBezTo>
                    <a:pt x="0" y="927989"/>
                    <a:pt x="125095" y="706882"/>
                    <a:pt x="276606" y="629920"/>
                  </a:cubicBezTo>
                  <a:lnTo>
                    <a:pt x="1508252" y="0"/>
                  </a:lnTo>
                  <a:cubicBezTo>
                    <a:pt x="1549146" y="115443"/>
                    <a:pt x="1616456" y="213995"/>
                    <a:pt x="1700657" y="2933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79211" y="5544117"/>
            <a:ext cx="1408589" cy="1271009"/>
            <a:chOff x="0" y="0"/>
            <a:chExt cx="2624400" cy="2271600"/>
          </a:xfrm>
          <a:solidFill>
            <a:schemeClr val="accent3">
              <a:lumMod val="5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24455" cy="2271649"/>
            </a:xfrm>
            <a:custGeom>
              <a:avLst/>
              <a:gdLst/>
              <a:ahLst/>
              <a:cxnLst/>
              <a:rect l="l" t="t" r="r" b="b"/>
              <a:pathLst>
                <a:path w="2624455" h="2271649">
                  <a:moveTo>
                    <a:pt x="1967738" y="0"/>
                  </a:moveTo>
                  <a:lnTo>
                    <a:pt x="654304" y="0"/>
                  </a:lnTo>
                  <a:lnTo>
                    <a:pt x="0" y="1137031"/>
                  </a:lnTo>
                  <a:lnTo>
                    <a:pt x="654304" y="2271649"/>
                  </a:lnTo>
                  <a:lnTo>
                    <a:pt x="1967738" y="2271649"/>
                  </a:lnTo>
                  <a:lnTo>
                    <a:pt x="2624455" y="1137031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504119" y="189476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578627" y="298051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268835" y="4078074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1268835" y="651622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578626" y="537702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057400" y="237659"/>
            <a:ext cx="14747392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13"/>
              </a:lnSpc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МӘМС НЕГІЗГІ ҚАҒИДАТТАРЫ:</a:t>
            </a:r>
            <a:endParaRPr lang="en-US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BF552B4-A0AF-4AD9-AD38-5D5F741EC9BD}"/>
              </a:ext>
            </a:extLst>
          </p:cNvPr>
          <p:cNvGrpSpPr/>
          <p:nvPr/>
        </p:nvGrpSpPr>
        <p:grpSpPr>
          <a:xfrm>
            <a:off x="1378670" y="2078968"/>
            <a:ext cx="9556489" cy="6265587"/>
            <a:chOff x="840255" y="2162850"/>
            <a:chExt cx="9556489" cy="6265587"/>
          </a:xfrm>
        </p:grpSpPr>
        <p:grpSp>
          <p:nvGrpSpPr>
            <p:cNvPr id="49" name="Group 49"/>
            <p:cNvGrpSpPr/>
            <p:nvPr/>
          </p:nvGrpSpPr>
          <p:grpSpPr>
            <a:xfrm>
              <a:off x="894298" y="2262055"/>
              <a:ext cx="1083508" cy="555691"/>
              <a:chOff x="0" y="-53406"/>
              <a:chExt cx="812800" cy="7651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37996" y="-53406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2408557" y="3225253"/>
              <a:ext cx="777838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Аударымдарды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(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немесе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)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жарналарды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төлеу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міндеттілігі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900077" y="3332129"/>
              <a:ext cx="1083508" cy="555691"/>
              <a:chOff x="0" y="-14601"/>
              <a:chExt cx="812800" cy="76517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52051" y="-14601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408652" y="2162850"/>
              <a:ext cx="753330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9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ҚР МӘМС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туралы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заңнамасын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сақтау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орындау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869680" y="4374022"/>
              <a:ext cx="1083508" cy="555690"/>
              <a:chOff x="-32876" y="-177243"/>
              <a:chExt cx="812800" cy="76517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32876" y="-151707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14300" y="-177243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363268" y="5451159"/>
              <a:ext cx="796784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Көрсетілетін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медициналық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көмектің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қолжетімділігі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мен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сапасы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368336" y="4295039"/>
              <a:ext cx="7758182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Мемлекеттің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,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жұмыс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берушілердің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азаматтардың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ортақ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жауапкершілігі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872744" y="6679914"/>
              <a:ext cx="1083508" cy="555691"/>
              <a:chOff x="-30578" y="-66675"/>
              <a:chExt cx="812800" cy="76517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-30578" y="-11856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14300" y="-66675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363268" y="6555134"/>
              <a:ext cx="7815528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активтерін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МӘМС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жүйесінде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медициналық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көмек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көрсетуге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ғана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пайдалану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Group 60">
              <a:extLst>
                <a:ext uri="{FF2B5EF4-FFF2-40B4-BE49-F238E27FC236}">
                  <a16:creationId xmlns:a16="http://schemas.microsoft.com/office/drawing/2014/main" id="{3D871AA4-2FAD-4B05-8A3C-6F6020572590}"/>
                </a:ext>
              </a:extLst>
            </p:cNvPr>
            <p:cNvGrpSpPr/>
            <p:nvPr/>
          </p:nvGrpSpPr>
          <p:grpSpPr>
            <a:xfrm>
              <a:off x="840255" y="7872745"/>
              <a:ext cx="1083508" cy="555692"/>
              <a:chOff x="-54950" y="-311370"/>
              <a:chExt cx="812800" cy="765174"/>
            </a:xfrm>
          </p:grpSpPr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D4BAD0B6-1FD1-4D29-BDC3-605E44338EFB}"/>
                  </a:ext>
                </a:extLst>
              </p:cNvPr>
              <p:cNvSpPr/>
              <p:nvPr/>
            </p:nvSpPr>
            <p:spPr>
              <a:xfrm>
                <a:off x="-54950" y="-260892"/>
                <a:ext cx="812800" cy="6985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0" name="TextBox 62">
                <a:extLst>
                  <a:ext uri="{FF2B5EF4-FFF2-40B4-BE49-F238E27FC236}">
                    <a16:creationId xmlns:a16="http://schemas.microsoft.com/office/drawing/2014/main" id="{F330E3E3-0239-48D3-A550-5A290E04E889}"/>
                  </a:ext>
                </a:extLst>
              </p:cNvPr>
              <p:cNvSpPr txBox="1"/>
              <p:nvPr/>
            </p:nvSpPr>
            <p:spPr>
              <a:xfrm>
                <a:off x="93725" y="-311370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ru-RU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6</a:t>
                </a:r>
                <a:endParaRPr lang="en-US" sz="3600" b="1" spc="168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TextBox 58">
              <a:extLst>
                <a:ext uri="{FF2B5EF4-FFF2-40B4-BE49-F238E27FC236}">
                  <a16:creationId xmlns:a16="http://schemas.microsoft.com/office/drawing/2014/main" id="{F2948559-26DD-4F1E-9EEA-5070C25616AE}"/>
                </a:ext>
              </a:extLst>
            </p:cNvPr>
            <p:cNvSpPr txBox="1"/>
            <p:nvPr/>
          </p:nvSpPr>
          <p:spPr>
            <a:xfrm>
              <a:off x="2388210" y="8043716"/>
              <a:ext cx="800853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қызметінің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жариялылығы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C292E0CE-35B9-4743-86EC-BD03E8F05E76}"/>
              </a:ext>
            </a:extLst>
          </p:cNvPr>
          <p:cNvGrpSpPr/>
          <p:nvPr/>
        </p:nvGrpSpPr>
        <p:grpSpPr>
          <a:xfrm>
            <a:off x="14779211" y="7109559"/>
            <a:ext cx="1401423" cy="1190492"/>
            <a:chOff x="0" y="0"/>
            <a:chExt cx="2624400" cy="2268720"/>
          </a:xfrm>
          <a:solidFill>
            <a:srgbClr val="002060"/>
          </a:solidFill>
        </p:grpSpPr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9D258DF-FD91-4FBB-B8C2-2F3383C8650D}"/>
                </a:ext>
              </a:extLst>
            </p:cNvPr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9" name="TextBox 56">
            <a:extLst>
              <a:ext uri="{FF2B5EF4-FFF2-40B4-BE49-F238E27FC236}">
                <a16:creationId xmlns:a16="http://schemas.microsoft.com/office/drawing/2014/main" id="{F7DD519A-B2B4-44A6-BDE2-96CB2E89760E}"/>
              </a:ext>
            </a:extLst>
          </p:cNvPr>
          <p:cNvSpPr txBox="1"/>
          <p:nvPr/>
        </p:nvSpPr>
        <p:spPr>
          <a:xfrm>
            <a:off x="14591447" y="6920528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reeform 65">
            <a:extLst>
              <a:ext uri="{FF2B5EF4-FFF2-40B4-BE49-F238E27FC236}">
                <a16:creationId xmlns:a16="http://schemas.microsoft.com/office/drawing/2014/main" id="{F9C6E03F-DCCD-4CFC-8B27-788F1E10C9F9}"/>
              </a:ext>
            </a:extLst>
          </p:cNvPr>
          <p:cNvSpPr/>
          <p:nvPr/>
        </p:nvSpPr>
        <p:spPr>
          <a:xfrm>
            <a:off x="1403926" y="5498363"/>
            <a:ext cx="1083508" cy="507270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LID4096"/>
          </a:p>
        </p:txBody>
      </p:sp>
      <p:sp>
        <p:nvSpPr>
          <p:cNvPr id="111" name="TextBox 66">
            <a:extLst>
              <a:ext uri="{FF2B5EF4-FFF2-40B4-BE49-F238E27FC236}">
                <a16:creationId xmlns:a16="http://schemas.microsoft.com/office/drawing/2014/main" id="{F2693933-79A0-4246-BAED-58B951267082}"/>
              </a:ext>
            </a:extLst>
          </p:cNvPr>
          <p:cNvSpPr txBox="1"/>
          <p:nvPr/>
        </p:nvSpPr>
        <p:spPr>
          <a:xfrm>
            <a:off x="1563528" y="5467296"/>
            <a:ext cx="778771" cy="5556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619"/>
              </a:lnSpc>
            </a:pPr>
            <a:r>
              <a:rPr lang="en-US" sz="3600" b="1" spc="16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59" name="object 4">
            <a:extLst>
              <a:ext uri="{FF2B5EF4-FFF2-40B4-BE49-F238E27FC236}">
                <a16:creationId xmlns:a16="http://schemas.microsoft.com/office/drawing/2014/main" id="{E5D5A46E-C357-4A23-B3D1-306ECDE18C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ABA2B47-8272-4D1E-BCC1-2C24BE109CD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99A6A-B889-46A5-A50D-08A904DD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40" y="870989"/>
            <a:ext cx="2054654" cy="205465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B6DEA0-C03E-4F55-B071-44574F0C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961D5C-5772-4AE6-8D16-F8512AA7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6" y="18526"/>
            <a:ext cx="16028193" cy="1177388"/>
          </a:xfrm>
        </p:spPr>
        <p:txBody>
          <a:bodyPr/>
          <a:lstStyle/>
          <a:p>
            <a:r>
              <a:rPr lang="ru-RU" sz="3600" dirty="0" err="1"/>
              <a:t>Қандай</a:t>
            </a:r>
            <a:r>
              <a:rPr lang="ru-RU" sz="3600" dirty="0"/>
              <a:t> </a:t>
            </a:r>
            <a:r>
              <a:rPr lang="ru-RU" sz="3600" dirty="0" err="1"/>
              <a:t>санаттар</a:t>
            </a:r>
            <a:r>
              <a:rPr lang="ru-RU" sz="3600" dirty="0"/>
              <a:t> </a:t>
            </a:r>
            <a:r>
              <a:rPr lang="ru-RU" sz="3600" dirty="0" err="1"/>
              <a:t>жарналар</a:t>
            </a:r>
            <a:r>
              <a:rPr lang="ru-RU" sz="3600" dirty="0"/>
              <a:t> мен </a:t>
            </a:r>
            <a:r>
              <a:rPr lang="ru-RU" sz="3600" dirty="0" err="1"/>
              <a:t>аударымдарды</a:t>
            </a:r>
            <a:r>
              <a:rPr lang="ru-RU" sz="3600" dirty="0"/>
              <a:t> </a:t>
            </a:r>
            <a:r>
              <a:rPr lang="ru-RU" sz="3600" dirty="0" err="1"/>
              <a:t>төлеуден</a:t>
            </a:r>
            <a:r>
              <a:rPr lang="ru-RU" sz="3600" dirty="0"/>
              <a:t> </a:t>
            </a:r>
            <a:r>
              <a:rPr lang="ru-RU" sz="3600" dirty="0" err="1"/>
              <a:t>босатылады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5765-476E-4CC1-B967-C375C3AD08C3}"/>
              </a:ext>
            </a:extLst>
          </p:cNvPr>
          <p:cNvSpPr txBox="1"/>
          <p:nvPr/>
        </p:nvSpPr>
        <p:spPr>
          <a:xfrm>
            <a:off x="983915" y="1384202"/>
            <a:ext cx="166487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ҚР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азаматтарының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14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санаты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төлейді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балалар</a:t>
            </a:r>
            <a:endParaRPr lang="ru-RU" b="1" dirty="0">
              <a:solidFill>
                <a:srgbClr val="00926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жүкті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әйелдер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жасқа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толғанға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тәрбиелеп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жүктілікке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босануға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байланысты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демалыста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жүрген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бала 3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толғанға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күтімі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endParaRPr lang="ru-RU" b="1" dirty="0">
              <a:solidFill>
                <a:srgbClr val="00926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балаларды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т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рбиелеп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отырған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кеге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бала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асырап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қорғаншыға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қамқоршыға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тағайындалатын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рдемақыны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бірінші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топтағы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күтім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жасауды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жүзеге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асыратын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берілетін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рдемақыны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endParaRPr lang="ru-RU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төлемдерін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Ұлы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Отан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соғысының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ардагерлері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төлемдерін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Ұлы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Отан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соғысының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ардагерлері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қылмыстық-атқару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пенитенциарлық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мекемелерінде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қауіпсіздігі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барынша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мекемелерді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сот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үкімі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жазасын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өтеп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тергеу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изоляторларындағы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үйқамақ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түріндегі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бұлтартпау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шарасы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қолданылған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10)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қандастар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11) «Алтын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Күміс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алқаларымен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наградталған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бұрын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«Батыр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атағын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дәрежелі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«Ана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даңқы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ордендерімен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наградталған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көпбалалы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аналар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12)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13) орта,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техникалық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кәсіптік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орта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білімнен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кейінгі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беру,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орнынан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кейінгі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беру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ұйымдарында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күндізгі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нысанында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алып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жатқан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15)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атаулы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көмекті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істемейтіндер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бюджет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заңнамасында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айқындалатын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тәртіппен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ай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ағымдағы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айдың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бес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89FA9-C44B-4551-843E-4C57EC460656}"/>
              </a:ext>
            </a:extLst>
          </p:cNvPr>
          <p:cNvSpPr txBox="1"/>
          <p:nvPr/>
        </p:nvSpPr>
        <p:spPr>
          <a:xfrm>
            <a:off x="983915" y="7385845"/>
            <a:ext cx="14608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ҚР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азаматтарының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санаты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жергілікті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бюджет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қаражатынан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ru-RU" sz="2400" b="1" u="sng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1CE9-7D39-421F-B328-2CE47BC40976}"/>
              </a:ext>
            </a:extLst>
          </p:cNvPr>
          <p:cNvSpPr txBox="1"/>
          <p:nvPr/>
        </p:nvSpPr>
        <p:spPr>
          <a:xfrm>
            <a:off x="983915" y="7962900"/>
            <a:ext cx="16211092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субсидияланатын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орындарына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орналастырылған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берушінің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орнында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к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сіптік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оқытуға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жіберілген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адамдарды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жұмыссыз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ретінде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тіркелген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осы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26-бабының 1-тармағында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аталған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адамдарды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Қазақстан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леуметтік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қорғау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туралы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заңнамасына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с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йкес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соңғы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ай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міндетті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аудармаған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 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леуметтік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саламаттылықтың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дағдарыстық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шұғыл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деңгейіне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жататын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95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EC1F7A-AB37-4CAC-A21F-6655C57D35D4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17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7655" y="254302"/>
            <a:ext cx="15537411" cy="890628"/>
          </a:xfrm>
          <a:prstGeom prst="rect">
            <a:avLst/>
          </a:prstGeom>
        </p:spPr>
        <p:txBody>
          <a:bodyPr vert="horz" wrap="square" lIns="0" tIns="196215" rIns="0" bIns="0" rtlCol="0" anchor="ctr">
            <a:spAutoFit/>
          </a:bodyPr>
          <a:lstStyle/>
          <a:p>
            <a:pPr marL="19050" marR="7620" algn="ctr">
              <a:spcBef>
                <a:spcPts val="0"/>
              </a:spcBef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2026 </a:t>
            </a:r>
            <a:r>
              <a:rPr lang="ru-RU" sz="50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жылғы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МӘМС </a:t>
            </a:r>
            <a:r>
              <a:rPr lang="ru-RU" sz="50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төлемдері</a:t>
            </a:r>
            <a:endParaRPr lang="ru-RU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BDE816F6-BFA9-487C-9F75-2D15E77AF2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9" name="object 13">
            <a:extLst>
              <a:ext uri="{FF2B5EF4-FFF2-40B4-BE49-F238E27FC236}">
                <a16:creationId xmlns:a16="http://schemas.microsoft.com/office/drawing/2014/main" id="{F665706A-86BD-4C51-A0FD-99C1B263D2E0}"/>
              </a:ext>
            </a:extLst>
          </p:cNvPr>
          <p:cNvSpPr/>
          <p:nvPr/>
        </p:nvSpPr>
        <p:spPr>
          <a:xfrm rot="5400000">
            <a:off x="6882767" y="-4029747"/>
            <a:ext cx="103302" cy="10437995"/>
          </a:xfrm>
          <a:custGeom>
            <a:avLst/>
            <a:gdLst/>
            <a:ahLst/>
            <a:cxnLst/>
            <a:rect l="l" t="t" r="r" b="b"/>
            <a:pathLst>
              <a:path h="1982470">
                <a:moveTo>
                  <a:pt x="0" y="0"/>
                </a:moveTo>
                <a:lnTo>
                  <a:pt x="0" y="1982222"/>
                </a:lnTo>
              </a:path>
            </a:pathLst>
          </a:custGeom>
          <a:ln w="38100">
            <a:solidFill>
              <a:srgbClr val="364841"/>
            </a:solidFill>
          </a:ln>
        </p:spPr>
        <p:txBody>
          <a:bodyPr wrap="square" lIns="0" tIns="0" rIns="0" bIns="0" rtlCol="0"/>
          <a:lstStyle/>
          <a:p>
            <a:pPr defTabSz="1371600">
              <a:defRPr/>
            </a:pPr>
            <a:endParaRPr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BB3E3-7A52-48CB-9BDB-E139B83ACB0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C44E9-17C7-4501-A871-7599A559D076}"/>
              </a:ext>
            </a:extLst>
          </p:cNvPr>
          <p:cNvSpPr txBox="1"/>
          <p:nvPr/>
        </p:nvSpPr>
        <p:spPr>
          <a:xfrm>
            <a:off x="2561120" y="1426304"/>
            <a:ext cx="459617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ru-RU" sz="4800" b="1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2,2 </a:t>
            </a:r>
          </a:p>
          <a:p>
            <a:pPr algn="ctr" defTabSz="1371600">
              <a:defRPr/>
            </a:pP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млн.</a:t>
            </a:r>
            <a:r>
              <a:rPr lang="en-US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 </a:t>
            </a: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человек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5F3FBAD-7E8F-47BD-9051-E9D0AC8EED63}"/>
              </a:ext>
            </a:extLst>
          </p:cNvPr>
          <p:cNvSpPr/>
          <p:nvPr/>
        </p:nvSpPr>
        <p:spPr>
          <a:xfrm>
            <a:off x="513157" y="1274392"/>
            <a:ext cx="17409962" cy="8726714"/>
          </a:xfrm>
          <a:prstGeom prst="roundRect">
            <a:avLst>
              <a:gd name="adj" fmla="val 1534"/>
            </a:avLst>
          </a:prstGeom>
          <a:solidFill>
            <a:schemeClr val="bg2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65781C-87FC-449C-B3F2-A1196EB2FA40}"/>
              </a:ext>
            </a:extLst>
          </p:cNvPr>
          <p:cNvSpPr txBox="1"/>
          <p:nvPr/>
        </p:nvSpPr>
        <p:spPr>
          <a:xfrm>
            <a:off x="782706" y="1877099"/>
            <a:ext cx="334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13EF2-EAEB-4DCD-B256-55E3C516990E}"/>
              </a:ext>
            </a:extLst>
          </p:cNvPr>
          <p:cNvSpPr txBox="1"/>
          <p:nvPr/>
        </p:nvSpPr>
        <p:spPr>
          <a:xfrm>
            <a:off x="791595" y="3262734"/>
            <a:ext cx="53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Азаматтық-құқықтық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сипаттағы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20702-78A1-4E26-97CD-ECDF2A8A92D3}"/>
              </a:ext>
            </a:extLst>
          </p:cNvPr>
          <p:cNvSpPr txBox="1"/>
          <p:nvPr/>
        </p:nvSpPr>
        <p:spPr>
          <a:xfrm>
            <a:off x="823650" y="4589775"/>
            <a:ext cx="4645743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практикамен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33E943-52D1-4CC0-9EBD-40CFAC0287C9}"/>
              </a:ext>
            </a:extLst>
          </p:cNvPr>
          <p:cNvSpPr txBox="1"/>
          <p:nvPr/>
        </p:nvSpPr>
        <p:spPr>
          <a:xfrm>
            <a:off x="791596" y="5942208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5DB220-B1E7-4EA7-92D5-1D9886A20D0E}"/>
              </a:ext>
            </a:extLst>
          </p:cNvPr>
          <p:cNvSpPr/>
          <p:nvPr/>
        </p:nvSpPr>
        <p:spPr>
          <a:xfrm>
            <a:off x="6432804" y="1515149"/>
            <a:ext cx="11072490" cy="1391184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 err="1"/>
              <a:t>Аударымдар</a:t>
            </a:r>
            <a:r>
              <a:rPr lang="ru-RU" sz="2100" dirty="0"/>
              <a:t> (121 ТТК) - </a:t>
            </a:r>
            <a:r>
              <a:rPr lang="ru-RU" sz="2100" dirty="0" err="1"/>
              <a:t>қызметкердің</a:t>
            </a:r>
            <a:r>
              <a:rPr lang="ru-RU" sz="2100" dirty="0"/>
              <a:t> </a:t>
            </a:r>
            <a:r>
              <a:rPr lang="ru-RU" sz="2100" dirty="0" err="1"/>
              <a:t>табысының</a:t>
            </a:r>
            <a:r>
              <a:rPr lang="ru-RU" sz="2100" dirty="0"/>
              <a:t> 3%, </a:t>
            </a:r>
            <a:r>
              <a:rPr lang="ru-RU" sz="2100" dirty="0" err="1"/>
              <a:t>жұмыс</a:t>
            </a:r>
            <a:r>
              <a:rPr lang="ru-RU" sz="2100" dirty="0"/>
              <a:t> </a:t>
            </a:r>
            <a:r>
              <a:rPr lang="ru-RU" sz="2100" dirty="0" err="1"/>
              <a:t>берушінің</a:t>
            </a:r>
            <a:r>
              <a:rPr lang="ru-RU" sz="2100" dirty="0"/>
              <a:t> </a:t>
            </a:r>
            <a:r>
              <a:rPr lang="ru-RU" sz="2100" dirty="0" err="1"/>
              <a:t>есебінен</a:t>
            </a:r>
            <a:r>
              <a:rPr lang="ru-RU" sz="2100" dirty="0"/>
              <a:t>, </a:t>
            </a:r>
            <a:r>
              <a:rPr lang="ru-RU" sz="2100" dirty="0" err="1"/>
              <a:t>есептеу</a:t>
            </a:r>
            <a:r>
              <a:rPr lang="ru-RU" sz="2100" dirty="0"/>
              <a:t> </a:t>
            </a:r>
            <a:r>
              <a:rPr lang="ru-RU" sz="2100" dirty="0" err="1"/>
              <a:t>объектісі</a:t>
            </a:r>
            <a:r>
              <a:rPr lang="ru-RU" sz="2100" dirty="0"/>
              <a:t> 40 ЕТЖ-дан </a:t>
            </a:r>
            <a:r>
              <a:rPr lang="ru-RU" sz="2100" dirty="0" err="1"/>
              <a:t>аспайды</a:t>
            </a:r>
            <a:r>
              <a:rPr lang="ru-RU" sz="2100" dirty="0"/>
              <a:t> (3,4 млн. </a:t>
            </a:r>
            <a:r>
              <a:rPr lang="ru-RU" sz="2100" dirty="0" err="1"/>
              <a:t>теңге</a:t>
            </a:r>
            <a:r>
              <a:rPr lang="ru-RU" sz="2100" dirty="0"/>
              <a:t>)</a:t>
            </a:r>
          </a:p>
          <a:p>
            <a:pPr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 err="1"/>
              <a:t>Жарналар</a:t>
            </a:r>
            <a:r>
              <a:rPr lang="ru-RU" sz="2100" dirty="0"/>
              <a:t> (122 ТТК) – </a:t>
            </a:r>
            <a:r>
              <a:rPr lang="ru-RU" sz="2100" dirty="0" err="1"/>
              <a:t>қызметкердің</a:t>
            </a:r>
            <a:r>
              <a:rPr lang="ru-RU" sz="2100" dirty="0"/>
              <a:t> </a:t>
            </a:r>
            <a:r>
              <a:rPr lang="ru-RU" sz="2100" dirty="0" err="1"/>
              <a:t>жалақысынан</a:t>
            </a:r>
            <a:r>
              <a:rPr lang="ru-RU" sz="2100" dirty="0"/>
              <a:t> 2%, </a:t>
            </a:r>
            <a:r>
              <a:rPr lang="ru-RU" sz="2100" dirty="0" err="1"/>
              <a:t>есептеу</a:t>
            </a:r>
            <a:r>
              <a:rPr lang="ru-RU" sz="2100" dirty="0"/>
              <a:t> </a:t>
            </a:r>
            <a:r>
              <a:rPr lang="ru-RU" sz="2100" dirty="0" err="1"/>
              <a:t>объектісі</a:t>
            </a: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/>
              <a:t> 20 ЕТЖ-дан </a:t>
            </a:r>
            <a:r>
              <a:rPr lang="ru-RU" sz="2100" dirty="0" err="1"/>
              <a:t>аспайды</a:t>
            </a:r>
            <a:r>
              <a:rPr lang="ru-RU" sz="2100" dirty="0"/>
              <a:t> (1,7 млн. </a:t>
            </a:r>
            <a:r>
              <a:rPr lang="ru-RU" sz="2100" dirty="0" err="1"/>
              <a:t>теңге</a:t>
            </a:r>
            <a:r>
              <a:rPr lang="ru-RU" sz="2100" dirty="0"/>
              <a:t>)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561ADC1-592D-4A09-9FF7-CD827A53B221}"/>
              </a:ext>
            </a:extLst>
          </p:cNvPr>
          <p:cNvSpPr/>
          <p:nvPr/>
        </p:nvSpPr>
        <p:spPr>
          <a:xfrm>
            <a:off x="6467168" y="3124814"/>
            <a:ext cx="11095715" cy="1152080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-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2% </a:t>
            </a:r>
          </a:p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объектісі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20-дан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99D4E80-8786-43A1-A7F8-E6AE3AC22CB4}"/>
              </a:ext>
            </a:extLst>
          </p:cNvPr>
          <p:cNvSpPr/>
          <p:nvPr/>
        </p:nvSpPr>
        <p:spPr>
          <a:xfrm>
            <a:off x="6489288" y="4495375"/>
            <a:ext cx="11103369" cy="987686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мөлшерінен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– 5 950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A4D5460-1A3D-45A6-979D-CA60BA5693A1}"/>
              </a:ext>
            </a:extLst>
          </p:cNvPr>
          <p:cNvSpPr/>
          <p:nvPr/>
        </p:nvSpPr>
        <p:spPr>
          <a:xfrm>
            <a:off x="6485085" y="5701540"/>
            <a:ext cx="11112090" cy="1043531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5 % – 4 250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4E3F926-B1B2-4A3F-B744-2A92B2147B59}"/>
              </a:ext>
            </a:extLst>
          </p:cNvPr>
          <p:cNvSpPr/>
          <p:nvPr/>
        </p:nvSpPr>
        <p:spPr>
          <a:xfrm>
            <a:off x="6481913" y="6963550"/>
            <a:ext cx="11118671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Қызметкердің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табысынан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24,8%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ұсталып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сомамен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осы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12,1%-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МӘМС-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8,1 %-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бағыттайды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1A6A85BC-8674-4B87-AA98-1FDE23F1C3BD}"/>
              </a:ext>
            </a:extLst>
          </p:cNvPr>
          <p:cNvSpPr/>
          <p:nvPr/>
        </p:nvSpPr>
        <p:spPr>
          <a:xfrm>
            <a:off x="6443657" y="8399855"/>
            <a:ext cx="11156927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1 %-ы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AF77AB-4A17-4BDA-9F47-752113D03305}"/>
              </a:ext>
            </a:extLst>
          </p:cNvPr>
          <p:cNvSpPr txBox="1"/>
          <p:nvPr/>
        </p:nvSpPr>
        <p:spPr>
          <a:xfrm>
            <a:off x="823651" y="7392749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E61FB1-A1F4-4DEE-85AF-072A9DDF498D}"/>
              </a:ext>
            </a:extLst>
          </p:cNvPr>
          <p:cNvSpPr txBox="1"/>
          <p:nvPr/>
        </p:nvSpPr>
        <p:spPr>
          <a:xfrm>
            <a:off x="704190" y="8327253"/>
            <a:ext cx="5469095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қамтығандар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7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5105401" y="1852921"/>
            <a:ext cx="1158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Медициналық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қызметтерді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тұтынушының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мәртебесі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(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сақтандырылған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):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Соңғы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12 айда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жарналардың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және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(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немесе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)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аударымдардың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үздіксіз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ай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сайынғы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түсімдері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болған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кезде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МӘМС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төлемдерін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төлеуден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босатылған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5105401" y="5337319"/>
            <a:ext cx="1158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Сақтандыру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мәртебесінің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болмау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себептері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Соңғы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12 айда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төленбеген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кезеңдер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бар (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маусымдық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қызметкер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мерзімді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аурухана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басқа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жұмысқа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ауысқан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кезде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Толық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жұмысшылардың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жарналары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жоқ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демалыс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кезеңі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дұрыс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төленбеген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Жеңілдікті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санат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өзектендірілмеді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9DA7-349C-4FA9-8450-05DFC7DEAE01}"/>
              </a:ext>
            </a:extLst>
          </p:cNvPr>
          <p:cNvSpPr txBox="1"/>
          <p:nvPr/>
        </p:nvSpPr>
        <p:spPr>
          <a:xfrm>
            <a:off x="3124200" y="335459"/>
            <a:ext cx="122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Сақтандыру</a:t>
            </a:r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мәртебесін</a:t>
            </a:r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беру</a:t>
            </a:r>
          </a:p>
        </p:txBody>
      </p:sp>
      <p:pic>
        <p:nvPicPr>
          <p:cNvPr id="10" name="object 53">
            <a:extLst>
              <a:ext uri="{FF2B5EF4-FFF2-40B4-BE49-F238E27FC236}">
                <a16:creationId xmlns:a16="http://schemas.microsoft.com/office/drawing/2014/main" id="{E3FCA586-4396-46FF-A78E-5AAF0527AF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254" y="1807730"/>
            <a:ext cx="1344119" cy="1344029"/>
          </a:xfrm>
          <a:prstGeom prst="rect">
            <a:avLst/>
          </a:prstGeom>
        </p:spPr>
      </p:pic>
      <p:sp>
        <p:nvSpPr>
          <p:cNvPr id="12" name="object 54">
            <a:extLst>
              <a:ext uri="{FF2B5EF4-FFF2-40B4-BE49-F238E27FC236}">
                <a16:creationId xmlns:a16="http://schemas.microsoft.com/office/drawing/2014/main" id="{6B07BBF7-716F-42E5-BD75-1613DFCB6F42}"/>
              </a:ext>
            </a:extLst>
          </p:cNvPr>
          <p:cNvSpPr txBox="1"/>
          <p:nvPr/>
        </p:nvSpPr>
        <p:spPr>
          <a:xfrm>
            <a:off x="585892" y="3347727"/>
            <a:ext cx="3469604" cy="747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Мәртебесі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«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Сақтандырылған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53">
            <a:extLst>
              <a:ext uri="{FF2B5EF4-FFF2-40B4-BE49-F238E27FC236}">
                <a16:creationId xmlns:a16="http://schemas.microsoft.com/office/drawing/2014/main" id="{C7D236F7-D520-439C-907C-7F18099737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312" y="5198619"/>
            <a:ext cx="1344119" cy="1344029"/>
          </a:xfrm>
          <a:prstGeom prst="rect">
            <a:avLst/>
          </a:prstGeom>
        </p:spPr>
      </p:pic>
      <p:sp>
        <p:nvSpPr>
          <p:cNvPr id="15" name="object 54">
            <a:extLst>
              <a:ext uri="{FF2B5EF4-FFF2-40B4-BE49-F238E27FC236}">
                <a16:creationId xmlns:a16="http://schemas.microsoft.com/office/drawing/2014/main" id="{CBDC93B9-61EA-4F05-B6D9-C2866D3816F9}"/>
              </a:ext>
            </a:extLst>
          </p:cNvPr>
          <p:cNvSpPr txBox="1"/>
          <p:nvPr/>
        </p:nvSpPr>
        <p:spPr>
          <a:xfrm>
            <a:off x="770794" y="6897746"/>
            <a:ext cx="4182206" cy="747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Мәртебесі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Сақтандырылмаған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B2B9E691-DD1A-4DF9-BDE5-ABCEBD4660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1F64B4-D333-41E0-8CAE-AC369BD88AC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47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59857"/>
            <a:ext cx="16234307" cy="454863"/>
          </a:xfrm>
          <a:prstGeom prst="rect">
            <a:avLst/>
          </a:prstGeom>
        </p:spPr>
        <p:txBody>
          <a:bodyPr vert="horz" wrap="square" lIns="0" tIns="11552" rIns="0" bIns="0" rtlCol="0" anchor="ctr">
            <a:spAutoFit/>
          </a:bodyPr>
          <a:lstStyle/>
          <a:p>
            <a:pPr marR="4621" indent="36100">
              <a:spcBef>
                <a:spcPts val="91"/>
              </a:spcBef>
            </a:pP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Қызметкерлердің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демалысы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кезінде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МӘМС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төлемдерін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төлеу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алгоритмі</a:t>
            </a:r>
            <a:endParaRPr sz="32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1987" y="4435370"/>
            <a:ext cx="864662" cy="36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8"/>
              </a:lnSpc>
            </a:pP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</a:t>
            </a:r>
            <a:r>
              <a:rPr sz="1455" b="1" i="1" spc="-18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</a:t>
            </a: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</a:t>
            </a:r>
            <a:r>
              <a:rPr sz="1455" b="1" i="1" spc="-9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чение</a:t>
            </a:r>
            <a:endParaRPr sz="1455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18715" y="4251694"/>
            <a:ext cx="2160212" cy="367352"/>
            <a:chOff x="7763256" y="4689062"/>
            <a:chExt cx="2374900" cy="403860"/>
          </a:xfrm>
        </p:grpSpPr>
        <p:sp>
          <p:nvSpPr>
            <p:cNvPr id="49" name="object 49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2361943" y="167"/>
                  </a:moveTo>
                  <a:lnTo>
                    <a:pt x="-196" y="167"/>
                  </a:lnTo>
                  <a:lnTo>
                    <a:pt x="-196" y="391825"/>
                  </a:lnTo>
                  <a:lnTo>
                    <a:pt x="2361943" y="391825"/>
                  </a:lnTo>
                  <a:lnTo>
                    <a:pt x="2361943" y="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-196" y="391825"/>
                  </a:moveTo>
                  <a:lnTo>
                    <a:pt x="2361943" y="391825"/>
                  </a:lnTo>
                  <a:lnTo>
                    <a:pt x="2361943" y="167"/>
                  </a:lnTo>
                  <a:lnTo>
                    <a:pt x="-196" y="167"/>
                  </a:lnTo>
                  <a:lnTo>
                    <a:pt x="-196" y="39182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3" name="object 5">
            <a:extLst>
              <a:ext uri="{FF2B5EF4-FFF2-40B4-BE49-F238E27FC236}">
                <a16:creationId xmlns:a16="http://schemas.microsoft.com/office/drawing/2014/main" id="{87E98910-A5CD-4261-9A54-48A0BFD5958A}"/>
              </a:ext>
            </a:extLst>
          </p:cNvPr>
          <p:cNvSpPr txBox="1"/>
          <p:nvPr/>
        </p:nvSpPr>
        <p:spPr>
          <a:xfrm>
            <a:off x="695246" y="8387182"/>
            <a:ext cx="17545604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Ұзақ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мерзімді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демалыстардан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төлемдерді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дұрыс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төлемеудің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салдары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CE7B074A-DD77-4F97-8411-C804365FD6CA}"/>
              </a:ext>
            </a:extLst>
          </p:cNvPr>
          <p:cNvSpPr txBox="1"/>
          <p:nvPr/>
        </p:nvSpPr>
        <p:spPr>
          <a:xfrm>
            <a:off x="647700" y="8943203"/>
            <a:ext cx="17541069" cy="68351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2" marR="4621" algn="ctr">
              <a:spcBef>
                <a:spcPts val="91"/>
              </a:spcBef>
            </a:pP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Өткізіп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алған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сақтандыру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үшін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ескерілмейді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,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соның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салдарынан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МӘМС-те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медициналық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көмек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қолжетімсіз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болады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C40B2FBB-80D8-42A9-9C8A-11C2F7D56CAF}"/>
              </a:ext>
            </a:extLst>
          </p:cNvPr>
          <p:cNvSpPr txBox="1"/>
          <p:nvPr/>
        </p:nvSpPr>
        <p:spPr>
          <a:xfrm>
            <a:off x="346973" y="2069101"/>
            <a:ext cx="2918185" cy="5032435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endParaRPr lang="ru-RU"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Мысал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келтірейік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шілдеден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25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тамызға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Осы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кезеңде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сомасы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168 000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мөлшерінде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есептелді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56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sz="1819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F74C497C-BD60-44A1-A14D-8D38CE3C284A}"/>
              </a:ext>
            </a:extLst>
          </p:cNvPr>
          <p:cNvSpPr txBox="1"/>
          <p:nvPr/>
        </p:nvSpPr>
        <p:spPr>
          <a:xfrm>
            <a:off x="3640500" y="2092408"/>
            <a:ext cx="2641236" cy="4985819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83751" algn="just"/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Яғни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күндері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шілденің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31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тамыздың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25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күніндегі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кірістен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есептеледі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тиісінше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осы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кірістерден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аударымдарын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төлеу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қажет</a:t>
            </a:r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en-US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1A34D0F2-9EB2-49BF-B370-073F07030E6E}"/>
              </a:ext>
            </a:extLst>
          </p:cNvPr>
          <p:cNvSpPr txBox="1"/>
          <p:nvPr/>
        </p:nvSpPr>
        <p:spPr>
          <a:xfrm>
            <a:off x="6718065" y="2092408"/>
            <a:ext cx="2398817" cy="4985819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Демек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қызметкердің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табысы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93000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теңгені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ал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табысы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75000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теңгені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құрады</a:t>
            </a: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1819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B2F0016C-12C2-49CE-83AB-CA28D44721A0}"/>
              </a:ext>
            </a:extLst>
          </p:cNvPr>
          <p:cNvSpPr txBox="1"/>
          <p:nvPr/>
        </p:nvSpPr>
        <p:spPr>
          <a:xfrm>
            <a:off x="9678490" y="2069101"/>
            <a:ext cx="4735916" cy="224250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Дұрыс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: </a:t>
            </a:r>
          </a:p>
          <a:p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тапсырмасына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қосымшада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1-жол: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шілде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аударымдар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121) – 2790,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шілде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жарналар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122) - 1860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теңге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;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2-жол: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тамыз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аударымдар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121) –  2250,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тамыз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жарналар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122) - 1500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теңге</a:t>
            </a:r>
            <a:endParaRPr sz="1819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4" name="object 3">
            <a:extLst>
              <a:ext uri="{FF2B5EF4-FFF2-40B4-BE49-F238E27FC236}">
                <a16:creationId xmlns:a16="http://schemas.microsoft.com/office/drawing/2014/main" id="{FF038465-4439-4857-938B-C56321E80BCE}"/>
              </a:ext>
            </a:extLst>
          </p:cNvPr>
          <p:cNvSpPr txBox="1"/>
          <p:nvPr/>
        </p:nvSpPr>
        <p:spPr>
          <a:xfrm>
            <a:off x="9709150" y="4731050"/>
            <a:ext cx="4754637" cy="2221857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Қате</a:t>
            </a: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(КНП 121) - 5040,     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(КНП 122) - 3360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тізімделген</a:t>
            </a:r>
            <a:endParaRPr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897D195-84FC-44D9-86B1-663079510877}"/>
              </a:ext>
            </a:extLst>
          </p:cNvPr>
          <p:cNvSpPr txBox="1"/>
          <p:nvPr/>
        </p:nvSpPr>
        <p:spPr>
          <a:xfrm>
            <a:off x="14479998" y="2926180"/>
            <a:ext cx="158756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Қызметкердің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12 </a:t>
            </a: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төлемі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бар</a:t>
            </a: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617C11B7-B8B8-40E5-AD69-23D3CACD43CD}"/>
              </a:ext>
            </a:extLst>
          </p:cNvPr>
          <p:cNvSpPr txBox="1"/>
          <p:nvPr/>
        </p:nvSpPr>
        <p:spPr>
          <a:xfrm>
            <a:off x="14539320" y="5250860"/>
            <a:ext cx="1587562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Қызметкердің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11 </a:t>
            </a: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төлемі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бар</a:t>
            </a:r>
          </a:p>
        </p:txBody>
      </p:sp>
      <p:sp>
        <p:nvSpPr>
          <p:cNvPr id="61" name="object 55">
            <a:extLst>
              <a:ext uri="{FF2B5EF4-FFF2-40B4-BE49-F238E27FC236}">
                <a16:creationId xmlns:a16="http://schemas.microsoft.com/office/drawing/2014/main" id="{FA42A5C8-BEB5-4A62-8024-D9C66D959AA6}"/>
              </a:ext>
            </a:extLst>
          </p:cNvPr>
          <p:cNvSpPr txBox="1"/>
          <p:nvPr/>
        </p:nvSpPr>
        <p:spPr>
          <a:xfrm>
            <a:off x="16378281" y="2926180"/>
            <a:ext cx="1810488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сақтандырылған</a:t>
            </a:r>
            <a:endParaRPr sz="1637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4D7433D7-E470-49C3-B1B8-7984070D9110}"/>
              </a:ext>
            </a:extLst>
          </p:cNvPr>
          <p:cNvSpPr txBox="1"/>
          <p:nvPr/>
        </p:nvSpPr>
        <p:spPr>
          <a:xfrm>
            <a:off x="16218980" y="5250860"/>
            <a:ext cx="2021870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сақтандырылмаған</a:t>
            </a:r>
            <a:endParaRPr sz="1637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FDB444D0-EDDA-42E4-B2D7-D4FDE7C9DB9C}"/>
              </a:ext>
            </a:extLst>
          </p:cNvPr>
          <p:cNvSpPr txBox="1"/>
          <p:nvPr/>
        </p:nvSpPr>
        <p:spPr>
          <a:xfrm>
            <a:off x="311736" y="1343797"/>
            <a:ext cx="17809159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Қызметкерлердің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жекелеген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санаттарында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ұзақ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56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күнді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құрайды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1F962B72-7AE7-42DA-8D8A-2BB0CA495290}"/>
              </a:ext>
            </a:extLst>
          </p:cNvPr>
          <p:cNvSpPr/>
          <p:nvPr/>
        </p:nvSpPr>
        <p:spPr>
          <a:xfrm rot="5400000">
            <a:off x="8956767" y="3177593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3745AEDE-B306-4B84-A8E5-F9F65A7E2ED6}"/>
              </a:ext>
            </a:extLst>
          </p:cNvPr>
          <p:cNvSpPr/>
          <p:nvPr/>
        </p:nvSpPr>
        <p:spPr>
          <a:xfrm rot="5400000">
            <a:off x="8955118" y="5368387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60ADB2A2-4BC3-477A-8077-55E0882855F5}"/>
              </a:ext>
            </a:extLst>
          </p:cNvPr>
          <p:cNvSpPr/>
          <p:nvPr/>
        </p:nvSpPr>
        <p:spPr>
          <a:xfrm rot="5400000">
            <a:off x="16020683" y="3148898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50CF3723-CC8D-4E21-B74D-3A2644FBF94C}"/>
              </a:ext>
            </a:extLst>
          </p:cNvPr>
          <p:cNvSpPr/>
          <p:nvPr/>
        </p:nvSpPr>
        <p:spPr>
          <a:xfrm rot="5222589">
            <a:off x="15922637" y="5467020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F7CABB91-B655-433A-BFC3-7C4CDE964036}"/>
              </a:ext>
            </a:extLst>
          </p:cNvPr>
          <p:cNvSpPr/>
          <p:nvPr/>
        </p:nvSpPr>
        <p:spPr>
          <a:xfrm rot="5400000">
            <a:off x="6088034" y="4314277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BAC68C66-5FDB-4A5A-80BF-2C5D2A7BC521}"/>
              </a:ext>
            </a:extLst>
          </p:cNvPr>
          <p:cNvSpPr/>
          <p:nvPr/>
        </p:nvSpPr>
        <p:spPr>
          <a:xfrm rot="5400000">
            <a:off x="3062757" y="4270875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46C63B-A5C0-4CBB-B640-1AEC56233F22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object 4">
            <a:extLst>
              <a:ext uri="{FF2B5EF4-FFF2-40B4-BE49-F238E27FC236}">
                <a16:creationId xmlns:a16="http://schemas.microsoft.com/office/drawing/2014/main" id="{008A5C7F-E3B3-4BB2-BCE9-7CC63FABD6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93" y="227434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4E9E8E7-9DEA-43A5-8187-1628F156715C}"/>
              </a:ext>
            </a:extLst>
          </p:cNvPr>
          <p:cNvSpPr txBox="1">
            <a:spLocks/>
          </p:cNvSpPr>
          <p:nvPr/>
        </p:nvSpPr>
        <p:spPr>
          <a:xfrm>
            <a:off x="2021923" y="935785"/>
            <a:ext cx="15802055" cy="9930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55">
            <a:extLst>
              <a:ext uri="{FF2B5EF4-FFF2-40B4-BE49-F238E27FC236}">
                <a16:creationId xmlns:a16="http://schemas.microsoft.com/office/drawing/2014/main" id="{6832901D-407B-4E63-B5A9-1A1EBDC1C838}"/>
              </a:ext>
            </a:extLst>
          </p:cNvPr>
          <p:cNvSpPr/>
          <p:nvPr/>
        </p:nvSpPr>
        <p:spPr>
          <a:xfrm>
            <a:off x="2343020" y="2042118"/>
            <a:ext cx="2483958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қыркүйекке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парағы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DDEFF3-1A34-4BDF-8529-A6FD7505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1" y="1036553"/>
            <a:ext cx="1345091" cy="3627899"/>
          </a:xfrm>
          <a:prstGeom prst="rect">
            <a:avLst/>
          </a:prstGeom>
        </p:spPr>
      </p:pic>
      <p:pic>
        <p:nvPicPr>
          <p:cNvPr id="23" name="Picture 2" descr="Пнг Бухгалтер 29 фото">
            <a:extLst>
              <a:ext uri="{FF2B5EF4-FFF2-40B4-BE49-F238E27FC236}">
                <a16:creationId xmlns:a16="http://schemas.microsoft.com/office/drawing/2014/main" id="{BB48F872-C0C8-460B-9844-419EA04C3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 bwMode="auto">
          <a:xfrm>
            <a:off x="5638802" y="1160237"/>
            <a:ext cx="2629865" cy="33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55">
            <a:extLst>
              <a:ext uri="{FF2B5EF4-FFF2-40B4-BE49-F238E27FC236}">
                <a16:creationId xmlns:a16="http://schemas.microsoft.com/office/drawing/2014/main" id="{24ECA72A-B9A7-48AA-8A90-B629E272343B}"/>
              </a:ext>
            </a:extLst>
          </p:cNvPr>
          <p:cNvSpPr/>
          <p:nvPr/>
        </p:nvSpPr>
        <p:spPr>
          <a:xfrm>
            <a:off x="9372599" y="2019300"/>
            <a:ext cx="351416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парағы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қыркүйекке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кезеңге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1EA6A94A-2551-4B4E-A3B4-18C775A75A00}"/>
              </a:ext>
            </a:extLst>
          </p:cNvPr>
          <p:cNvSpPr/>
          <p:nvPr/>
        </p:nvSpPr>
        <p:spPr>
          <a:xfrm rot="-5400000">
            <a:off x="13407050" y="2633051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Прямоугольник: скругленные углы 55">
            <a:extLst>
              <a:ext uri="{FF2B5EF4-FFF2-40B4-BE49-F238E27FC236}">
                <a16:creationId xmlns:a16="http://schemas.microsoft.com/office/drawing/2014/main" id="{D04ED15D-5680-4423-BC06-B26F36E5E820}"/>
              </a:ext>
            </a:extLst>
          </p:cNvPr>
          <p:cNvSpPr/>
          <p:nvPr/>
        </p:nvSpPr>
        <p:spPr>
          <a:xfrm>
            <a:off x="14029769" y="2095500"/>
            <a:ext cx="2962832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айларын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жұмысшы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D7C5C69-B767-4355-A479-16852FDDD27C}"/>
              </a:ext>
            </a:extLst>
          </p:cNvPr>
          <p:cNvCxnSpPr/>
          <p:nvPr/>
        </p:nvCxnSpPr>
        <p:spPr>
          <a:xfrm>
            <a:off x="510396" y="4698023"/>
            <a:ext cx="16840200" cy="0"/>
          </a:xfrm>
          <a:prstGeom prst="line">
            <a:avLst/>
          </a:prstGeom>
          <a:ln w="12700">
            <a:solidFill>
              <a:srgbClr val="03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55">
            <a:extLst>
              <a:ext uri="{FF2B5EF4-FFF2-40B4-BE49-F238E27FC236}">
                <a16:creationId xmlns:a16="http://schemas.microsoft.com/office/drawing/2014/main" id="{FA0CDBF4-3D20-48CE-AD1F-EC70AB8E3EAE}"/>
              </a:ext>
            </a:extLst>
          </p:cNvPr>
          <p:cNvSpPr/>
          <p:nvPr/>
        </p:nvSpPr>
        <p:spPr>
          <a:xfrm>
            <a:off x="2343022" y="6743073"/>
            <a:ext cx="231788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Төлемақысыз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айға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алғанда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F410455-7CCA-41EE-A103-5A30F43DA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91" y="5561337"/>
            <a:ext cx="1501709" cy="4050324"/>
          </a:xfrm>
          <a:prstGeom prst="rect">
            <a:avLst/>
          </a:prstGeom>
        </p:spPr>
      </p:pic>
      <p:pic>
        <p:nvPicPr>
          <p:cNvPr id="30" name="Picture 2" descr="Пнг Бухгалтер 29 фото">
            <a:extLst>
              <a:ext uri="{FF2B5EF4-FFF2-40B4-BE49-F238E27FC236}">
                <a16:creationId xmlns:a16="http://schemas.microsoft.com/office/drawing/2014/main" id="{177F4FF4-345E-4377-8AB5-A48D60806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5448301" y="5712017"/>
            <a:ext cx="3010865" cy="38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: скругленные углы 55">
            <a:extLst>
              <a:ext uri="{FF2B5EF4-FFF2-40B4-BE49-F238E27FC236}">
                <a16:creationId xmlns:a16="http://schemas.microsoft.com/office/drawing/2014/main" id="{D1AA2B6A-159B-41E4-A20D-C63E65A42488}"/>
              </a:ext>
            </a:extLst>
          </p:cNvPr>
          <p:cNvSpPr/>
          <p:nvPr/>
        </p:nvSpPr>
        <p:spPr>
          <a:xfrm>
            <a:off x="9372600" y="6742446"/>
            <a:ext cx="3420207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Сізде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есептелген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МӘМС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төлемейміз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B3E99DDD-D328-403E-B622-7268E8AF9285}"/>
              </a:ext>
            </a:extLst>
          </p:cNvPr>
          <p:cNvSpPr/>
          <p:nvPr/>
        </p:nvSpPr>
        <p:spPr>
          <a:xfrm rot="-5400000">
            <a:off x="13559450" y="7356825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Прямоугольник: скругленные углы 55">
            <a:extLst>
              <a:ext uri="{FF2B5EF4-FFF2-40B4-BE49-F238E27FC236}">
                <a16:creationId xmlns:a16="http://schemas.microsoft.com/office/drawing/2014/main" id="{E0633A81-A085-40D1-BD2D-ADE9B4059EFD}"/>
              </a:ext>
            </a:extLst>
          </p:cNvPr>
          <p:cNvSpPr/>
          <p:nvPr/>
        </p:nvSpPr>
        <p:spPr>
          <a:xfrm>
            <a:off x="14401800" y="6742446"/>
            <a:ext cx="25908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Жұмысшы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05BCB6D-186C-41C8-BDE7-E1BD9825B61B}"/>
              </a:ext>
            </a:extLst>
          </p:cNvPr>
          <p:cNvSpPr txBox="1">
            <a:spLocks/>
          </p:cNvSpPr>
          <p:nvPr/>
        </p:nvSpPr>
        <p:spPr>
          <a:xfrm>
            <a:off x="744830" y="5093616"/>
            <a:ext cx="16798340" cy="641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34C6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ТӨЛЕМАҚЫСЫЗ ДЕМАЛЫС КҮНІ ҮШІН МӘМС ТӨЛЕМДЕРІН ТӨЛЕУ АЛГОРИТМІ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9E178C8-7928-4047-AA2D-65A9EB04D73F}"/>
              </a:ext>
            </a:extLst>
          </p:cNvPr>
          <p:cNvSpPr txBox="1">
            <a:spLocks/>
          </p:cNvSpPr>
          <p:nvPr/>
        </p:nvSpPr>
        <p:spPr>
          <a:xfrm>
            <a:off x="1433103" y="292485"/>
            <a:ext cx="16110066" cy="6746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34C6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ДЕМАЛЫС ПАРАҒЫ КЕЗЕҢДЕРІ ҮШІН МӘМС ТӨЛЕМДЕРІН ЖҮРГІЗУ АЛГОРИТМІ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A085D7D-7BFB-4283-A5CB-73278A22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1"/>
            <a:ext cx="533400" cy="547688"/>
          </a:xfrm>
        </p:spPr>
        <p:txBody>
          <a:bodyPr/>
          <a:lstStyle/>
          <a:p>
            <a:r>
              <a:rPr lang="ru-RU" sz="1650" dirty="0"/>
              <a:t>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87F4CAA-C6DE-4A21-A558-1F4EB39565D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32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0" y="6591300"/>
            <a:ext cx="1590423" cy="1558855"/>
          </a:xfrm>
          <a:custGeom>
            <a:avLst/>
            <a:gdLst/>
            <a:ahLst/>
            <a:cxnLst/>
            <a:rect l="l" t="t" r="r" b="b"/>
            <a:pathLst>
              <a:path w="6989385" h="6989385">
                <a:moveTo>
                  <a:pt x="0" y="0"/>
                </a:moveTo>
                <a:lnTo>
                  <a:pt x="6989386" y="0"/>
                </a:lnTo>
                <a:lnTo>
                  <a:pt x="6989386" y="6989386"/>
                </a:lnTo>
                <a:lnTo>
                  <a:pt x="0" y="698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82ABB39-204C-42DF-B6C8-235EA109ED86}"/>
              </a:ext>
            </a:extLst>
          </p:cNvPr>
          <p:cNvGrpSpPr/>
          <p:nvPr/>
        </p:nvGrpSpPr>
        <p:grpSpPr>
          <a:xfrm>
            <a:off x="765311" y="3921077"/>
            <a:ext cx="4752951" cy="2783810"/>
            <a:chOff x="1344422" y="2583831"/>
            <a:chExt cx="4000915" cy="2565812"/>
          </a:xfrm>
        </p:grpSpPr>
        <p:sp>
          <p:nvSpPr>
            <p:cNvPr id="8" name="TextBox 8"/>
            <p:cNvSpPr txBox="1"/>
            <p:nvPr/>
          </p:nvSpPr>
          <p:spPr>
            <a:xfrm>
              <a:off x="1588323" y="2583831"/>
              <a:ext cx="3239749" cy="1361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ҚОРҒА ҚАЛАЙ ЖҮГІНУГЕ БОЛАДЫ?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4422" y="3731269"/>
              <a:ext cx="4000915" cy="1418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 </a:t>
              </a: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 қосымшасы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Әлеуметтік медициналық сақтандыру қорының </a:t>
              </a: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ресми сайты</a:t>
              </a: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B648F0F-9B33-434F-81FF-D42EEDCA5B0D}"/>
              </a:ext>
            </a:extLst>
          </p:cNvPr>
          <p:cNvGrpSpPr/>
          <p:nvPr/>
        </p:nvGrpSpPr>
        <p:grpSpPr>
          <a:xfrm>
            <a:off x="6696856" y="1915488"/>
            <a:ext cx="5507805" cy="3567145"/>
            <a:chOff x="1483535" y="6768941"/>
            <a:chExt cx="3861802" cy="2699698"/>
          </a:xfrm>
        </p:grpSpPr>
        <p:sp>
          <p:nvSpPr>
            <p:cNvPr id="10" name="TextBox 10"/>
            <p:cNvSpPr txBox="1"/>
            <p:nvPr/>
          </p:nvSpPr>
          <p:spPr>
            <a:xfrm>
              <a:off x="1495012" y="6768941"/>
              <a:ext cx="2698440" cy="74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ЖАРНАНЫ ҚАЛАЙ ТӨЛЕЙМІН?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3535" y="7605179"/>
              <a:ext cx="3861802" cy="1863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Екінші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деңгейдегі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банкті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ң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кез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келген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бөлімшесі</a:t>
              </a:r>
              <a:endParaRPr lang="ru-RU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«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Қазпошта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» АҚ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Kaspi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Halyk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орталығы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Кредит, 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Freedom Bank, Bank </a:t>
              </a: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Bereke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қосымшалары</a:t>
              </a:r>
              <a:endParaRPr lang="ru-RU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Өзіне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өзі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қызмет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көрсету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терминалдары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арқылы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Касса 24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Qiwi</a:t>
              </a:r>
              <a:r>
                <a:rPr lang="en-US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кошелек</a:t>
              </a:r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BF5F693-C7C6-4049-ABFB-7A9E61A38E76}"/>
              </a:ext>
            </a:extLst>
          </p:cNvPr>
          <p:cNvSpPr txBox="1">
            <a:spLocks/>
          </p:cNvSpPr>
          <p:nvPr/>
        </p:nvSpPr>
        <p:spPr>
          <a:xfrm>
            <a:off x="3767101" y="447423"/>
            <a:ext cx="12158699" cy="648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ХАЛЫҚҚА АРНАЛҒАН БАЙЛАНЫС АРНАЛАРЫ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2667DED-C708-4A98-A01A-306155F13D89}"/>
              </a:ext>
            </a:extLst>
          </p:cNvPr>
          <p:cNvGrpSpPr/>
          <p:nvPr/>
        </p:nvGrpSpPr>
        <p:grpSpPr>
          <a:xfrm>
            <a:off x="12358159" y="3653176"/>
            <a:ext cx="5265745" cy="3893902"/>
            <a:chOff x="12942663" y="2271496"/>
            <a:chExt cx="3949560" cy="3404218"/>
          </a:xfrm>
        </p:grpSpPr>
        <p:sp>
          <p:nvSpPr>
            <p:cNvPr id="7" name="TextBox 7"/>
            <p:cNvSpPr txBox="1"/>
            <p:nvPr/>
          </p:nvSpPr>
          <p:spPr>
            <a:xfrm>
              <a:off x="12944129" y="2271496"/>
              <a:ext cx="2932024" cy="1722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МӘРТЕБЕМДІ ҚАЛАЙ ТЕКСЕРУГЕ БОЛАДЫ?</a:t>
              </a:r>
              <a:endPara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42663" y="3523140"/>
              <a:ext cx="3949560" cy="2152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Телеграм-бот </a:t>
              </a:r>
              <a:r>
                <a:rPr lang="kk-KZ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Saqtandyrubot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Egov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порталында (Денсаулық сақтау - медициналық қызметтер туралы және МӘМС-ке аударылған сомалар туралы ақпарат)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Қордың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ресми сайтында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 қосымшасы</a:t>
              </a: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1DF17A-145D-407D-884C-1A6B70ABE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" y="6966162"/>
            <a:ext cx="964816" cy="3086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0CCD0-04D3-4283-A4B7-05903B550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28" y="245816"/>
            <a:ext cx="1201606" cy="1201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8221F-128A-49D6-9E6B-4AB1F14C5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278" y="3600728"/>
            <a:ext cx="1446799" cy="144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BB6D6-6A2B-4ED7-9FC6-DFB41AE84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21" y="1489285"/>
            <a:ext cx="1491332" cy="14913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73576C-6B97-4F17-9E02-20D67DF5F7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03" y="3785257"/>
            <a:ext cx="1590423" cy="15904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90837A-FE89-47CC-921F-37C53B53E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6189" r="27719"/>
          <a:stretch/>
        </p:blipFill>
        <p:spPr>
          <a:xfrm>
            <a:off x="1919453" y="7122309"/>
            <a:ext cx="1726469" cy="23368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591C23-2916-46E2-B3AB-0C501FF903CC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object 4">
            <a:extLst>
              <a:ext uri="{FF2B5EF4-FFF2-40B4-BE49-F238E27FC236}">
                <a16:creationId xmlns:a16="http://schemas.microsoft.com/office/drawing/2014/main" id="{929FE439-2A20-4874-A134-38E1CB3CBE6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7920</TotalTime>
  <Words>1163</Words>
  <Application>Microsoft Office PowerPoint</Application>
  <PresentationFormat>Произвольный</PresentationFormat>
  <Paragraphs>157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Roboto</vt:lpstr>
      <vt:lpstr>Montserrat</vt:lpstr>
      <vt:lpstr>Arial</vt:lpstr>
      <vt:lpstr>Roboto Black</vt:lpstr>
      <vt:lpstr>Times New Roman</vt:lpstr>
      <vt:lpstr>Wingdings</vt:lpstr>
      <vt:lpstr>Calibri</vt:lpstr>
      <vt:lpstr>Calibri Light</vt:lpstr>
      <vt:lpstr>Office Theme</vt:lpstr>
      <vt:lpstr>Презентация PowerPoint</vt:lpstr>
      <vt:lpstr>МӘМС ЖҮЙЕСІ: ОЛ ТУРАЛЫ НЕ БІЛЕМІЗ?</vt:lpstr>
      <vt:lpstr>Презентация PowerPoint</vt:lpstr>
      <vt:lpstr>Қандай санаттар жарналар мен аударымдарды төлеуден босатылады</vt:lpstr>
      <vt:lpstr>2026 жылғы МӘМС төлемдері</vt:lpstr>
      <vt:lpstr>Презентация PowerPoint</vt:lpstr>
      <vt:lpstr>Қызметкерлердің ұзақ демалысы кезінде МӘМС төлемдерін төлеу алгоритмі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Brown Minimalist Illustrated Job Search Strategy Presentation</dc:title>
  <dc:creator>Иманғали Шапағат Иманғалиұлы</dc:creator>
  <cp:lastModifiedBy>Карашаш Назгуль Канаткызы</cp:lastModifiedBy>
  <cp:revision>266</cp:revision>
  <cp:lastPrinted>2024-11-28T04:22:50Z</cp:lastPrinted>
  <dcterms:created xsi:type="dcterms:W3CDTF">2006-08-16T00:00:00Z</dcterms:created>
  <dcterms:modified xsi:type="dcterms:W3CDTF">2026-01-13T06:40:49Z</dcterms:modified>
  <dc:identifier>DAGEEIxrRFE</dc:identifier>
</cp:coreProperties>
</file>